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3" r:id="rId3"/>
    <p:sldId id="257" r:id="rId4"/>
    <p:sldId id="265" r:id="rId5"/>
    <p:sldId id="258" r:id="rId6"/>
    <p:sldId id="268" r:id="rId7"/>
    <p:sldId id="263" r:id="rId8"/>
    <p:sldId id="259" r:id="rId9"/>
    <p:sldId id="260" r:id="rId10"/>
    <p:sldId id="261" r:id="rId11"/>
    <p:sldId id="262" r:id="rId12"/>
    <p:sldId id="267" r:id="rId13"/>
    <p:sldId id="264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0" r:id="rId37"/>
    <p:sldId id="29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osition" id="{BE11CCBF-8940-8442-9905-542E16DE30AF}">
          <p14:sldIdLst>
            <p14:sldId id="256"/>
            <p14:sldId id="283"/>
            <p14:sldId id="257"/>
            <p14:sldId id="265"/>
            <p14:sldId id="258"/>
            <p14:sldId id="268"/>
          </p14:sldIdLst>
        </p14:section>
        <p14:section name="Introduction" id="{89E76243-6B82-E54B-A244-F2A5B9F543B9}">
          <p14:sldIdLst>
            <p14:sldId id="263"/>
            <p14:sldId id="259"/>
            <p14:sldId id="260"/>
            <p14:sldId id="261"/>
            <p14:sldId id="262"/>
          </p14:sldIdLst>
        </p14:section>
        <p14:section name="The SELECT query" id="{A30C06A6-4FE8-F440-AE62-AB6403D68E33}">
          <p14:sldIdLst>
            <p14:sldId id="267"/>
            <p14:sldId id="264"/>
            <p14:sldId id="266"/>
            <p14:sldId id="269"/>
            <p14:sldId id="270"/>
            <p14:sldId id="271"/>
            <p14:sldId id="272"/>
            <p14:sldId id="273"/>
          </p14:sldIdLst>
        </p14:section>
        <p14:section name="Joins" id="{E66C135D-E514-3348-B420-035B88B7FDA7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Intermediate SQL" id="{4B822F6A-5494-8C47-93E7-55D2ABCB5384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oject introduction" id="{C4EF0366-AF53-3F4C-A394-828A3F6FF3F8}">
          <p14:sldIdLst>
            <p14:sldId id="300"/>
            <p14:sldId id="299"/>
          </p14:sldIdLst>
        </p14:section>
        <p14:section name="Modifying tables" id="{7883D246-1CA6-2D46-AC9F-D873844DB5C2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QL injection" id="{2564C1DB-9433-B541-AFA9-8DE7DFD9AB40}">
          <p14:sldIdLst>
            <p14:sldId id="302"/>
            <p14:sldId id="301"/>
            <p14:sldId id="303"/>
            <p14:sldId id="304"/>
            <p14:sldId id="305"/>
            <p14:sldId id="306"/>
            <p14:sldId id="307"/>
          </p14:sldIdLst>
        </p14:section>
        <p14:section name="Conclusion" id="{EEE76614-092D-EB40-AF3D-E29731830A07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1048" y="160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FC870-B9FF-074A-87C7-5764A2C098E5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20AD-FC26-3C4E-B153-05ED13AF58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MTA</a:t>
            </a:r>
          </a:p>
          <a:p>
            <a:r>
              <a:rPr lang="en-US" dirty="0"/>
              <a:t>- thank everyone for coming</a:t>
            </a:r>
          </a:p>
          <a:p>
            <a:r>
              <a:rPr lang="en-US" dirty="0"/>
              <a:t>- alliteration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2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search engine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YEET THAT WHEAT SAY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8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query that returns a record</a:t>
            </a:r>
          </a:p>
          <a:p>
            <a:endParaRPr lang="en-US" dirty="0"/>
          </a:p>
          <a:p>
            <a:r>
              <a:rPr lang="en-US" dirty="0"/>
              <a:t>show the query that returns an attribute</a:t>
            </a:r>
          </a:p>
          <a:p>
            <a:endParaRPr lang="en-US" dirty="0"/>
          </a:p>
          <a:p>
            <a:r>
              <a:rPr lang="en-US" dirty="0"/>
              <a:t>like an excel file:</a:t>
            </a:r>
          </a:p>
          <a:p>
            <a:r>
              <a:rPr lang="en-US" dirty="0"/>
              <a:t>- the database is like the file</a:t>
            </a:r>
          </a:p>
          <a:p>
            <a:r>
              <a:rPr lang="en-US" dirty="0"/>
              <a:t>- the schema is like the sheets</a:t>
            </a:r>
          </a:p>
          <a:p>
            <a:r>
              <a:rPr lang="en-US" dirty="0"/>
              <a:t>- the tables are like tables in the sheets</a:t>
            </a:r>
          </a:p>
          <a:p>
            <a:r>
              <a:rPr lang="en-US" dirty="0"/>
              <a:t>- queries are sort of like excel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43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LIMIT example in live coding (so show that too)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4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to guess what DISTINCT means</a:t>
            </a:r>
          </a:p>
          <a:p>
            <a:r>
              <a:rPr lang="en-US" dirty="0"/>
              <a:t>comment on how it's easy to read and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is all you need </a:t>
            </a:r>
          </a:p>
          <a:p>
            <a:r>
              <a:rPr lang="en-US" dirty="0"/>
              <a:t>low expectation job interviews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31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more complicated</a:t>
            </a:r>
          </a:p>
          <a:p>
            <a:r>
              <a:rPr lang="en-US" dirty="0"/>
              <a:t>kind of daunting at first but pretty easy to follow</a:t>
            </a:r>
          </a:p>
          <a:p>
            <a:endParaRPr lang="en-US" dirty="0"/>
          </a:p>
          <a:p>
            <a:r>
              <a:rPr lang="en-US" dirty="0"/>
              <a:t>the power of relational databases</a:t>
            </a:r>
          </a:p>
          <a:p>
            <a:r>
              <a:rPr lang="en-US" dirty="0"/>
              <a:t>- files are difficult to sync together</a:t>
            </a:r>
          </a:p>
          <a:p>
            <a:r>
              <a:rPr lang="en-US" dirty="0"/>
              <a:t>- can have more complicated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a lot of toothpaste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5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can also consist of multiple attributes</a:t>
            </a:r>
          </a:p>
          <a:p>
            <a:r>
              <a:rPr lang="en-US" dirty="0"/>
              <a:t>- primary key ensures that the record can be uniquely 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10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won't be teaching FULL OUTER JOIN because it is not possible to do in SQLite (needs a workaround and not used much in practice)</a:t>
            </a:r>
          </a:p>
          <a:p>
            <a:endParaRPr lang="en-US" dirty="0"/>
          </a:p>
          <a:p>
            <a:r>
              <a:rPr lang="en-US" dirty="0"/>
              <a:t>won't be teaching RIGHT JOIN because it's the same as LEFT JOIN and you can't do it in SQLite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2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TEDx comment</a:t>
            </a:r>
          </a:p>
          <a:p>
            <a:r>
              <a:rPr lang="en-US" dirty="0"/>
              <a:t>- 4th year at UTSC</a:t>
            </a:r>
          </a:p>
          <a:p>
            <a:r>
              <a:rPr lang="en-US" dirty="0"/>
              <a:t>- TA</a:t>
            </a:r>
          </a:p>
          <a:p>
            <a:r>
              <a:rPr lang="en-US" dirty="0"/>
              <a:t>- MPAC</a:t>
            </a:r>
          </a:p>
          <a:p>
            <a:r>
              <a:rPr lang="en-US" dirty="0"/>
              <a:t>- </a:t>
            </a:r>
            <a:r>
              <a:rPr lang="en-US" dirty="0" err="1"/>
              <a:t>jackie</a:t>
            </a:r>
            <a:r>
              <a:rPr lang="en-US" dirty="0"/>
              <a:t> </a:t>
            </a:r>
            <a:r>
              <a:rPr lang="en-US" dirty="0" err="1"/>
              <a:t>chan</a:t>
            </a:r>
            <a:endParaRPr lang="en-US" dirty="0"/>
          </a:p>
          <a:p>
            <a:r>
              <a:rPr lang="en-US" dirty="0"/>
              <a:t>- crazy rich </a:t>
            </a:r>
            <a:r>
              <a:rPr lang="en-US" dirty="0" err="1"/>
              <a:t>asians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6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intermediate:</a:t>
            </a:r>
          </a:p>
          <a:p>
            <a:r>
              <a:rPr lang="en-US" dirty="0"/>
              <a:t>- things that don't fit in from before</a:t>
            </a:r>
          </a:p>
          <a:p>
            <a:r>
              <a:rPr lang="en-US" dirty="0"/>
              <a:t>- there's a lot of crazy stuff you can do that </a:t>
            </a:r>
            <a:r>
              <a:rPr lang="en-US" dirty="0" err="1"/>
              <a:t>i</a:t>
            </a:r>
            <a:r>
              <a:rPr lang="en-US" dirty="0"/>
              <a:t> won't teach</a:t>
            </a:r>
          </a:p>
          <a:p>
            <a:endParaRPr lang="en-US" dirty="0"/>
          </a:p>
          <a:p>
            <a:r>
              <a:rPr lang="en-US" dirty="0"/>
              <a:t>more refined ways of selecting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on CSCC43 exams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81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basic stuff you need to know for SELECT</a:t>
            </a:r>
          </a:p>
          <a:p>
            <a:r>
              <a:rPr lang="en-US" dirty="0"/>
              <a:t>- still a lot more options and things that you can do</a:t>
            </a:r>
          </a:p>
          <a:p>
            <a:r>
              <a:rPr lang="en-US" dirty="0"/>
              <a:t>    - a database course would test you much harder on these concepts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5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break here</a:t>
            </a:r>
          </a:p>
          <a:p>
            <a:r>
              <a:rPr lang="en-US" dirty="0"/>
              <a:t>perhaps lengthy if way too much time leftover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7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 on the name</a:t>
            </a:r>
          </a:p>
          <a:p>
            <a:r>
              <a:rPr lang="en-US" dirty="0"/>
              <a:t>from this point, create the tables with the next slides in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1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dynamic data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1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want a record again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74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 is a very powerful command but we only use it for two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about how </a:t>
            </a:r>
            <a:r>
              <a:rPr lang="en-US" dirty="0" err="1"/>
              <a:t>i</a:t>
            </a:r>
            <a:r>
              <a:rPr lang="en-US" dirty="0"/>
              <a:t> dropped prod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try not to be too boring doing dumb examples</a:t>
            </a:r>
          </a:p>
          <a:p>
            <a:r>
              <a:rPr lang="en-US" dirty="0"/>
              <a:t>    - we'll be doing a lot of dumb examples in the beginning in order to learn how things work</a:t>
            </a:r>
          </a:p>
          <a:p>
            <a:endParaRPr lang="en-US" dirty="0"/>
          </a:p>
          <a:p>
            <a:r>
              <a:rPr lang="en-US" dirty="0"/>
              <a:t>- the project will be a cooler showcase of what you're going to learn</a:t>
            </a:r>
          </a:p>
          <a:p>
            <a:r>
              <a:rPr lang="en-US" dirty="0"/>
              <a:t>    - what people actually use in real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20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everything you need to know for a basic interview</a:t>
            </a:r>
          </a:p>
          <a:p>
            <a:r>
              <a:rPr lang="en-US" dirty="0"/>
              <a:t>- still a lot to learn but you have all the basics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15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92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with lots of SQL injection attacks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codecurmudgeon.com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-injection-hall-of-shame/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2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everyone again</a:t>
            </a:r>
          </a:p>
          <a:p>
            <a:endParaRPr lang="en-US" dirty="0"/>
          </a:p>
          <a:p>
            <a:r>
              <a:rPr lang="en-US" dirty="0"/>
              <a:t>take questions for a while at the very end (probably will be a lot of time leftover)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1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differences between CSCC43</a:t>
            </a:r>
          </a:p>
          <a:p>
            <a:r>
              <a:rPr lang="en-US" dirty="0"/>
              <a:t>    - ER diagrams</a:t>
            </a:r>
          </a:p>
          <a:p>
            <a:r>
              <a:rPr lang="en-US" dirty="0"/>
              <a:t>    - much more in depth with queries</a:t>
            </a:r>
          </a:p>
          <a:p>
            <a:r>
              <a:rPr lang="en-US" dirty="0"/>
              <a:t>    - much more difficult practice problems</a:t>
            </a:r>
          </a:p>
          <a:p>
            <a:r>
              <a:rPr lang="en-US" dirty="0"/>
              <a:t>        - just breaking the ice...</a:t>
            </a:r>
          </a:p>
          <a:p>
            <a:endParaRPr lang="en-US" dirty="0"/>
          </a:p>
          <a:p>
            <a:r>
              <a:rPr lang="en-US" dirty="0"/>
              <a:t>- CSCB20 recommended for beginners</a:t>
            </a:r>
          </a:p>
          <a:p>
            <a:r>
              <a:rPr lang="en-US" dirty="0"/>
              <a:t>    - get your feet in the water</a:t>
            </a:r>
          </a:p>
          <a:p>
            <a:r>
              <a:rPr lang="en-US" dirty="0"/>
              <a:t>    - don't need to be in comp sci to be 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2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SQLite</a:t>
            </a:r>
          </a:p>
          <a:p>
            <a:r>
              <a:rPr lang="en-US" dirty="0"/>
              <a:t>    - </a:t>
            </a:r>
            <a:r>
              <a:rPr lang="en-US" dirty="0" err="1"/>
              <a:t>flavours</a:t>
            </a:r>
            <a:r>
              <a:rPr lang="en-US" dirty="0"/>
              <a:t> of SQL</a:t>
            </a:r>
          </a:p>
          <a:p>
            <a:r>
              <a:rPr lang="en-US" dirty="0"/>
              <a:t>    - used heavily in mobile development</a:t>
            </a:r>
          </a:p>
          <a:p>
            <a:r>
              <a:rPr lang="en-US" dirty="0"/>
              <a:t>    - easy to use</a:t>
            </a:r>
          </a:p>
          <a:p>
            <a:r>
              <a:rPr lang="en-US" dirty="0"/>
              <a:t>       - only needs a file to setup</a:t>
            </a:r>
          </a:p>
          <a:p>
            <a:r>
              <a:rPr lang="en-US" dirty="0"/>
              <a:t>       - regular databases are cumbersome to setup</a:t>
            </a:r>
          </a:p>
          <a:p>
            <a:endParaRPr lang="en-US" dirty="0"/>
          </a:p>
          <a:p>
            <a:r>
              <a:rPr lang="en-US" dirty="0"/>
              <a:t>- talk about Python</a:t>
            </a:r>
          </a:p>
          <a:p>
            <a:r>
              <a:rPr lang="en-US" dirty="0"/>
              <a:t>    - used in some places for web development</a:t>
            </a:r>
          </a:p>
          <a:p>
            <a:r>
              <a:rPr lang="en-US" dirty="0"/>
              <a:t>    - talk about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comment on how you don't normally do this in practice</a:t>
            </a:r>
          </a:p>
          <a:p>
            <a:r>
              <a:rPr lang="en-US" dirty="0"/>
              <a:t>    - talk about command line program (maybe even show it)</a:t>
            </a:r>
          </a:p>
          <a:p>
            <a:r>
              <a:rPr lang="en-US" dirty="0"/>
              <a:t>    - talk about why we use something like this</a:t>
            </a:r>
          </a:p>
          <a:p>
            <a:endParaRPr lang="en-US" dirty="0"/>
          </a:p>
          <a:p>
            <a:r>
              <a:rPr lang="en-US" dirty="0"/>
              <a:t>PHILLY D SAY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7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how bad it was to access files in the past</a:t>
            </a:r>
          </a:p>
          <a:p>
            <a:r>
              <a:rPr lang="en-US" dirty="0"/>
              <a:t>    - reading and writing from file</a:t>
            </a:r>
          </a:p>
          <a:p>
            <a:r>
              <a:rPr lang="en-US" dirty="0"/>
              <a:t>    - keeping all files up to date and in sync with one another</a:t>
            </a:r>
          </a:p>
          <a:p>
            <a:r>
              <a:rPr lang="en-US" dirty="0"/>
              <a:t>    - editing the middle of a file</a:t>
            </a:r>
          </a:p>
          <a:p>
            <a:r>
              <a:rPr lang="en-US" dirty="0"/>
              <a:t>    - writing code to read the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3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advantages:</a:t>
            </a:r>
          </a:p>
          <a:p>
            <a:r>
              <a:rPr lang="en-US" dirty="0"/>
              <a:t>    - easy way to get data</a:t>
            </a:r>
          </a:p>
          <a:p>
            <a:r>
              <a:rPr lang="en-US" dirty="0"/>
              <a:t>    - easy way to put data in</a:t>
            </a:r>
          </a:p>
          <a:p>
            <a:r>
              <a:rPr lang="en-US" dirty="0"/>
              <a:t>    - consistent</a:t>
            </a:r>
          </a:p>
          <a:p>
            <a:r>
              <a:rPr lang="en-US" dirty="0"/>
              <a:t>    - less time needed to code reading and writing to files</a:t>
            </a:r>
          </a:p>
          <a:p>
            <a:r>
              <a:rPr lang="en-US" dirty="0"/>
              <a:t>    - much easier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$84,245 freedom dollars = $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111,538.27 CAD</a:t>
            </a:r>
          </a:p>
          <a:p>
            <a:r>
              <a:rPr lang="en-US" dirty="0"/>
              <a:t>- other jobs make even more</a:t>
            </a:r>
          </a:p>
          <a:p>
            <a:r>
              <a:rPr lang="en-US" dirty="0"/>
              <a:t>    - big data analysts</a:t>
            </a:r>
          </a:p>
          <a:p>
            <a:r>
              <a:rPr lang="en-US" dirty="0"/>
              <a:t>    - stats people</a:t>
            </a:r>
          </a:p>
          <a:p>
            <a:endParaRPr lang="en-US" dirty="0"/>
          </a:p>
          <a:p>
            <a:r>
              <a:rPr lang="en-US" dirty="0"/>
              <a:t>companies usually have a person who deals with SQL:</a:t>
            </a:r>
          </a:p>
          <a:p>
            <a:r>
              <a:rPr lang="en-US" dirty="0"/>
              <a:t>- one guy who knows all of the tables</a:t>
            </a:r>
          </a:p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E4E0-58CA-0440-93CF-6234C209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B08B9-A596-1B45-8801-A28FAF7E8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A39-C4BB-0944-9E0D-A8546A05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D655-F68B-1049-938A-BCCC69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4C5E-F777-BB41-9353-09011082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CD9-7234-2E49-8136-676BB147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DE913-6734-484B-9C7A-D4788467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4DAE-DA27-3244-87B6-85F5DAA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8CE-B9B1-2F45-9DFF-B75EEDC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BAC-DCE6-3844-982E-2DC9DCC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AE13-3AE5-6E4D-BA9F-6016771D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7469-270D-1842-A450-90C6DBEE8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462A-E832-F347-AE47-F434995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57AE-EBF3-F74B-98AE-C793239A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09D8-EFBB-FF4A-A7E6-B04AAF95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AE29-4FE7-A047-B553-134A153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943-F9E9-0A46-89E3-8456644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EB1-BD3E-DC45-BBBE-B46907BB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963-4355-264A-B01B-96D96A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80CB-8C8A-A749-997D-F56568B6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1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7CE7-7F6E-0F48-BCC2-F3A4F4A4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EE26-9A36-4F4C-A0B5-72050ADE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DCBA-5567-5F4D-AC8F-7F5DF99E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634B-13DC-8D42-9609-E3D62B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656C-B7D6-F04A-9FC9-66A1D9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9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325-9D47-9C4F-8B1F-D2670EC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1037-AE0F-9043-8DDE-66792EF7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B580-9EB2-854A-814F-72031E89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E0D2-9BCC-1746-87ED-2463A344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2669-1A93-D54B-84E0-A60D617C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86BE-FAD8-434A-ABC7-34B10CB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27-0BB6-5B42-BEE8-B179AEE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B37F-7D0D-3E4F-A35F-61416A41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621C-09D4-754E-AD2C-F9D304F7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FB0E7-6197-094D-8D84-18AE6461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D4435-86AD-4B45-8069-FC0A9B0F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0618C-192B-654B-8344-A4548539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89962-E982-E940-BCC3-BEDFB72D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2697-7F21-3A4A-A604-19740E78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9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4E3E-7173-6F4D-BCBA-5CF4D947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6F0E-0F88-6546-B676-19F65C03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D53B4-EC58-C14A-BC2B-54A2CDAD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F4C4-CC38-234C-AB0F-947B463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BD152-C773-A143-95D6-E410C76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EE3EE-4D35-DC4E-A884-E6A161E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65DE0-019F-CD4C-BD61-618E46A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091-8F61-2D47-BB55-52FC8A5F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6B46-2554-884E-807E-E2AC4BBC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ED716-4BE9-864D-A4BD-EDA13814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CAC8-384F-E14D-B3A3-F3A8B03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1A38-5615-D142-99F1-D2D2D87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4472-C746-0043-A2FB-5AA7AD48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16EF-6A84-3F44-8E04-5BEE0DE7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23E0C-1127-F240-BB05-D7AAAE4ED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993C9-EC0C-8540-AF79-7553492C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B8B1-9C7F-D742-9106-FFACA133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6331-1731-0F4F-96FD-D47B996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5A67-7EAF-CF41-9714-0A3F3DB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A42C0-35EA-8446-8384-0C77F594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7F72-8FA5-A540-9EC7-5D428C33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2E7D-E944-974B-899A-35CC002B5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DF51-877A-6147-B3DB-52D49827D3DF}" type="datetimeFigureOut">
              <a:rPr lang="en-US" smtClean="0"/>
              <a:t>2/7/19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C9D3-7DE7-0648-B3AA-D7A3B203F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3AF7-EB32-EF48-A413-F2D4BDA9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zhang/sql-lecturet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www.python.org/downloads/release/python-370/" TargetMode="External"/><Relationship Id="rId4" Type="http://schemas.openxmlformats.org/officeDocument/2006/relationships/hyperlink" Target="https://sqlitebrowser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trzhang.github.io/" TargetMode="External"/><Relationship Id="rId5" Type="http://schemas.openxmlformats.org/officeDocument/2006/relationships/hyperlink" Target="https://www.linkedin.com/in/mstrzhang/" TargetMode="External"/><Relationship Id="rId4" Type="http://schemas.openxmlformats.org/officeDocument/2006/relationships/hyperlink" Target="https://instagram.com/mstr_zha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82CC-875D-C145-A11E-7F6CEF600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SPICY</a:t>
            </a:r>
            <a:r>
              <a:rPr lang="en-US" b="1" dirty="0"/>
              <a:t> </a:t>
            </a:r>
            <a:r>
              <a:rPr lang="en-US" dirty="0"/>
              <a:t>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4C99-D572-7442-A819-E114B839E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on SQL by </a:t>
            </a:r>
            <a:r>
              <a:rPr lang="en-US" b="1" dirty="0"/>
              <a:t>KEVIN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4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8D153-B768-C74B-9F50-E703853B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I LEARN THIS MUMBO JUMBO?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7B21-B911-624E-AF6F-44AA35F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1379" y="3961237"/>
            <a:ext cx="7188199" cy="2398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The average </a:t>
            </a:r>
            <a:r>
              <a:rPr lang="en-US" sz="1800" b="1"/>
              <a:t>SQL Developer </a:t>
            </a:r>
            <a:r>
              <a:rPr lang="en-US" sz="1800"/>
              <a:t>in the United States makes </a:t>
            </a:r>
            <a:r>
              <a:rPr lang="en-US" sz="1800" b="1"/>
              <a:t>$84,245</a:t>
            </a:r>
            <a:r>
              <a:rPr lang="en-US" sz="1800"/>
              <a:t> per year</a:t>
            </a:r>
          </a:p>
          <a:p>
            <a:pPr lvl="1"/>
            <a:r>
              <a:rPr lang="en-US" sz="1600"/>
              <a:t>Incredibly crucial and important job in many tech companies</a:t>
            </a:r>
          </a:p>
          <a:p>
            <a:pPr lvl="1"/>
            <a:r>
              <a:rPr lang="en-US" sz="1600"/>
              <a:t>One of the </a:t>
            </a:r>
            <a:r>
              <a:rPr lang="en-US" sz="1600" b="1"/>
              <a:t>most sought-after </a:t>
            </a:r>
            <a:r>
              <a:rPr lang="en-US" sz="1600"/>
              <a:t>skills by hiring employers</a:t>
            </a:r>
          </a:p>
          <a:p>
            <a:pPr lvl="2"/>
            <a:r>
              <a:rPr lang="en-US" sz="1400"/>
              <a:t>Currently </a:t>
            </a:r>
            <a:r>
              <a:rPr lang="en-US" sz="1400" b="1"/>
              <a:t>hundreds of thousands</a:t>
            </a:r>
            <a:r>
              <a:rPr lang="en-US" sz="1400"/>
              <a:t> of open positions on </a:t>
            </a:r>
            <a:r>
              <a:rPr lang="en-US" sz="1400" err="1"/>
              <a:t>Indeed.com</a:t>
            </a:r>
            <a:endParaRPr lang="en-US" sz="1400"/>
          </a:p>
          <a:p>
            <a:r>
              <a:rPr lang="en-US" sz="1800"/>
              <a:t>Essential to know for any sort of serious application development</a:t>
            </a:r>
          </a:p>
          <a:p>
            <a:r>
              <a:rPr lang="en-US" sz="1800"/>
              <a:t>Tons of potential jobs:</a:t>
            </a:r>
          </a:p>
          <a:p>
            <a:pPr lvl="1"/>
            <a:r>
              <a:rPr lang="en-US" sz="1600"/>
              <a:t>Project managers, Data analysts, Data scientists, Data engineers,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E8DAB-B96F-4A4B-87B3-94BCE4E3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79" y="498763"/>
            <a:ext cx="6837368" cy="31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E2BF9-A0AA-4849-8EA4-D8DD6837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CAN YOU EVEN DO WITH SQL?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797C597-4574-4717-93BE-D510BF0E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y of food on a table&#10;&#10;Description automatically generated">
            <a:extLst>
              <a:ext uri="{FF2B5EF4-FFF2-40B4-BE49-F238E27FC236}">
                <a16:creationId xmlns:a16="http://schemas.microsoft.com/office/drawing/2014/main" id="{0B143FE9-0828-6A44-B74F-5AAD518EF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84BF26-AC6D-8440-8EB7-6378519D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FFFF"/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08781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650-A3F1-C740-B1BE-99B1A6BD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F4CAE-9664-6B49-ABE2-4A25CBA2D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SQL is made up of tables called </a:t>
            </a:r>
            <a:r>
              <a:rPr lang="en-US" b="1"/>
              <a:t>relations</a:t>
            </a:r>
          </a:p>
          <a:p>
            <a:pPr lvl="1"/>
            <a:r>
              <a:rPr lang="en-US"/>
              <a:t>Data is stored in relations in tuples called </a:t>
            </a:r>
            <a:r>
              <a:rPr lang="en-US" b="1">
                <a:solidFill>
                  <a:srgbClr val="FF0000"/>
                </a:solidFill>
              </a:rPr>
              <a:t>records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/>
              <a:t>Each record can contain many components called </a:t>
            </a:r>
            <a:r>
              <a:rPr lang="en-US" b="1">
                <a:solidFill>
                  <a:srgbClr val="00B050"/>
                </a:solidFill>
              </a:rPr>
              <a:t>attributes</a:t>
            </a:r>
          </a:p>
          <a:p>
            <a:pPr lvl="1"/>
            <a:r>
              <a:rPr lang="en-US"/>
              <a:t>We access the data in the relations using </a:t>
            </a:r>
            <a:r>
              <a:rPr lang="en-US" b="1"/>
              <a:t>queries</a:t>
            </a:r>
          </a:p>
          <a:p>
            <a:pPr lvl="1"/>
            <a:r>
              <a:rPr lang="en-US"/>
              <a:t>We refer to a collection of relations as a </a:t>
            </a:r>
            <a:r>
              <a:rPr lang="en-US" b="1"/>
              <a:t>schema</a:t>
            </a:r>
            <a:endParaRPr lang="en-US"/>
          </a:p>
          <a:p>
            <a:r>
              <a:rPr lang="en-US"/>
              <a:t>Think of SQL like an Excel file…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29F2C3-027E-6F48-9D77-B5570377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93429"/>
              </p:ext>
            </p:extLst>
          </p:nvPr>
        </p:nvGraphicFramePr>
        <p:xfrm>
          <a:off x="6261463" y="1960650"/>
          <a:ext cx="54116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331">
                  <a:extLst>
                    <a:ext uri="{9D8B030D-6E8A-4147-A177-3AD203B41FA5}">
                      <a16:colId xmlns:a16="http://schemas.microsoft.com/office/drawing/2014/main" val="3337094615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243808969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26711554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844883426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4052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firstName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lastName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gpa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7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7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Chadwick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2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1732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262B939-9959-1D4E-85A8-A6D01853B8D9}"/>
              </a:ext>
            </a:extLst>
          </p:cNvPr>
          <p:cNvSpPr/>
          <p:nvPr/>
        </p:nvSpPr>
        <p:spPr>
          <a:xfrm>
            <a:off x="6183085" y="2673871"/>
            <a:ext cx="5538651" cy="441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A8BB1-7459-054B-ABFA-D87EE386CBB5}"/>
              </a:ext>
            </a:extLst>
          </p:cNvPr>
          <p:cNvSpPr/>
          <p:nvPr/>
        </p:nvSpPr>
        <p:spPr>
          <a:xfrm>
            <a:off x="8386010" y="1863288"/>
            <a:ext cx="1149531" cy="20356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9DFE2-7C42-4445-8116-9630ABA9F25F}"/>
              </a:ext>
            </a:extLst>
          </p:cNvPr>
          <p:cNvSpPr txBox="1"/>
          <p:nvPr/>
        </p:nvSpPr>
        <p:spPr>
          <a:xfrm>
            <a:off x="6519086" y="4204059"/>
            <a:ext cx="534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*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students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WHERE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id = 2;</a:t>
            </a:r>
          </a:p>
          <a:p>
            <a:endParaRPr lang="en-US" b="1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SELECT </a:t>
            </a:r>
            <a:r>
              <a:rPr lang="en-US" err="1">
                <a:solidFill>
                  <a:srgbClr val="00B050"/>
                </a:solidFill>
                <a:latin typeface="Courier" pitchFamily="2" charset="0"/>
              </a:rPr>
              <a:t>lastName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students;</a:t>
            </a:r>
            <a:endParaRPr lang="en-US" b="1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3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4270-28AF-D142-8484-B7017C30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="1"/>
              <a:t> </a:t>
            </a:r>
            <a:r>
              <a:rPr lang="en-US" b="1">
                <a:latin typeface="Courier" pitchFamily="2" charset="0"/>
              </a:rPr>
              <a:t>SELECT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3A1B9-2A32-4B42-88DC-561F3C269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statement pulls records from a table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most commonly used query in SQL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table you wish to select from is specified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clause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You can filter the result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clause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76CEE-759C-DE40-A50C-05671C200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57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basic syntax of the </a:t>
            </a:r>
            <a:r>
              <a:rPr lang="en-US" b="1"/>
              <a:t>SELECT </a:t>
            </a:r>
            <a:r>
              <a:rPr lang="en-US"/>
              <a:t>statement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406896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131B-D494-9748-B041-1A23AC2B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9456-8A28-E44D-84D6-A5B43CD6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By default, the records returned come out in an unspecified order</a:t>
            </a:r>
          </a:p>
          <a:p>
            <a:pPr lvl="1"/>
            <a:r>
              <a:rPr lang="en-US"/>
              <a:t>Sometimes you want to control the order of which the the records are returned…</a:t>
            </a:r>
          </a:p>
          <a:p>
            <a:r>
              <a:rPr lang="en-US"/>
              <a:t>Two keywords for ordering:</a:t>
            </a:r>
          </a:p>
          <a:p>
            <a:pPr lvl="1"/>
            <a:r>
              <a:rPr lang="en-US" b="1">
                <a:latin typeface="Courier" pitchFamily="2" charset="0"/>
              </a:rPr>
              <a:t>ASC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ascending order</a:t>
            </a:r>
          </a:p>
          <a:p>
            <a:pPr lvl="1"/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descending order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48A6B4-6703-DC4E-82AA-DE6C314910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How to use </a:t>
            </a:r>
            <a:r>
              <a:rPr lang="en-US" b="1"/>
              <a:t>ORDER BY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…;</a:t>
            </a:r>
          </a:p>
        </p:txBody>
      </p:sp>
    </p:spTree>
    <p:extLst>
      <p:ext uri="{BB962C8B-B14F-4D97-AF65-F5344CB8AC3E}">
        <p14:creationId xmlns:p14="http://schemas.microsoft.com/office/powerpoint/2010/main" val="407290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D202-7579-EE4F-AF9A-AB54FFFC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0D11-CEB1-6248-8DE7-3135CD70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90197"/>
            <a:ext cx="5181600" cy="4351338"/>
          </a:xfrm>
        </p:spPr>
        <p:txBody>
          <a:bodyPr/>
          <a:lstStyle/>
          <a:p>
            <a:r>
              <a:rPr lang="en-US"/>
              <a:t>When given this keyword, the </a:t>
            </a:r>
            <a:r>
              <a:rPr lang="en-US" b="1"/>
              <a:t>SELECT </a:t>
            </a:r>
            <a:r>
              <a:rPr lang="en-US"/>
              <a:t>clause omits duplicated rows in a set</a:t>
            </a:r>
          </a:p>
          <a:p>
            <a:pPr lvl="1"/>
            <a:r>
              <a:rPr lang="en-US"/>
              <a:t>Useful for when you have overlapping conditions but you only want 1 result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A710E-95E2-F94D-866E-C6C277FDE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0197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How to use </a:t>
            </a:r>
            <a:r>
              <a:rPr lang="en-US" b="1"/>
              <a:t>DISTINCT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 DISTINCT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table;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1F0CF-394D-CC4D-9EE5-641DB5C8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83" y="3693916"/>
            <a:ext cx="4373480" cy="26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5F05-98B1-364D-A8C1-0535D0A6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="1"/>
              <a:t> </a:t>
            </a:r>
            <a:r>
              <a:rPr lang="en-US" b="1">
                <a:latin typeface="Courier" pitchFamily="2" charset="0"/>
              </a:rPr>
              <a:t>WHERE</a:t>
            </a:r>
            <a:r>
              <a:rPr lang="en-US" b="1"/>
              <a:t> </a:t>
            </a:r>
            <a:r>
              <a:rPr lang="en-US"/>
              <a:t>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7470-CF60-9A41-895B-054A912A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Currently, we’ve been selecting </a:t>
            </a:r>
            <a:r>
              <a:rPr lang="en-US" b="1"/>
              <a:t>everything</a:t>
            </a:r>
            <a:r>
              <a:rPr lang="en-US"/>
              <a:t> from given column(s)</a:t>
            </a:r>
          </a:p>
          <a:p>
            <a:r>
              <a:rPr lang="en-US"/>
              <a:t>The </a:t>
            </a:r>
            <a:r>
              <a:rPr lang="en-US" b="1"/>
              <a:t>WHERE </a:t>
            </a:r>
            <a:r>
              <a:rPr lang="en-US"/>
              <a:t>clause allows us to filter out the data returned by the query</a:t>
            </a:r>
          </a:p>
          <a:p>
            <a:pPr lvl="1"/>
            <a:r>
              <a:rPr lang="en-US"/>
              <a:t>We do this by doing </a:t>
            </a:r>
            <a:r>
              <a:rPr lang="en-US" b="1"/>
              <a:t>comparisons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748AE-1768-FD4B-86A2-ECE6E39A95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monstrous </a:t>
            </a:r>
            <a:r>
              <a:rPr lang="en-US" b="1"/>
              <a:t>SELECT </a:t>
            </a:r>
            <a:r>
              <a:rPr lang="en-US"/>
              <a:t>statement…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WHERE</a:t>
            </a:r>
            <a:r>
              <a:rPr lang="en-US">
                <a:latin typeface="Courier" pitchFamily="2" charset="0"/>
              </a:rPr>
              <a:t> condition;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D462-19AE-3847-9832-4374AE90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BFD614-3F05-EF44-8E5B-329EC4273A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328153"/>
              </p:ext>
            </p:extLst>
          </p:nvPr>
        </p:nvGraphicFramePr>
        <p:xfrm>
          <a:off x="838201" y="2516505"/>
          <a:ext cx="5181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330">
                  <a:extLst>
                    <a:ext uri="{9D8B030D-6E8A-4147-A177-3AD203B41FA5}">
                      <a16:colId xmlns:a16="http://schemas.microsoft.com/office/drawing/2014/main" val="1847917254"/>
                    </a:ext>
                  </a:extLst>
                </a:gridCol>
                <a:gridCol w="3346270">
                  <a:extLst>
                    <a:ext uri="{9D8B030D-6E8A-4147-A177-3AD203B41FA5}">
                      <a16:colId xmlns:a16="http://schemas.microsoft.com/office/drawing/2014/main" val="13478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1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5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&lt;&gt; or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9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1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2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74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F974C1-4300-A947-AA1B-2961CEB213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2814553"/>
              </p:ext>
            </p:extLst>
          </p:nvPr>
        </p:nvGraphicFramePr>
        <p:xfrm>
          <a:off x="6172201" y="1690688"/>
          <a:ext cx="5181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337">
                  <a:extLst>
                    <a:ext uri="{9D8B030D-6E8A-4147-A177-3AD203B41FA5}">
                      <a16:colId xmlns:a16="http://schemas.microsoft.com/office/drawing/2014/main" val="2016635389"/>
                    </a:ext>
                  </a:extLst>
                </a:gridCol>
                <a:gridCol w="3899263">
                  <a:extLst>
                    <a:ext uri="{9D8B030D-6E8A-4147-A177-3AD203B41FA5}">
                      <a16:colId xmlns:a16="http://schemas.microsoft.com/office/drawing/2014/main" val="4046732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4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all expressions are </a:t>
                      </a:r>
                      <a:r>
                        <a:rPr lang="en-US" b="1"/>
                        <a:t>TRUE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both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9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any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within some given range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0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subquery returns any rows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1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in a list of values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9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matches some pattern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5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Reverses the value of </a:t>
                      </a:r>
                      <a:r>
                        <a:rPr lang="en-US" b="1"/>
                        <a:t>TRUE</a:t>
                      </a:r>
                      <a:r>
                        <a:rPr lang="en-US" b="0"/>
                        <a:t>/</a:t>
                      </a:r>
                      <a:r>
                        <a:rPr lang="en-US" b="1"/>
                        <a:t>FALSE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6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one of expressions is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9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86EBF-D646-E645-919B-6AEB128F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/>
              <a:t>YOU NOW KNOW THE </a:t>
            </a:r>
            <a:r>
              <a:rPr lang="en-US" sz="4000" b="1"/>
              <a:t>ABSOLUTE</a:t>
            </a:r>
            <a:r>
              <a:rPr lang="en-US" sz="4000"/>
              <a:t> BASICS OF SQL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9C9AE-257E-1947-8AF5-A95E071F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77" y="1616016"/>
            <a:ext cx="4491446" cy="4491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847B5-85D1-D74D-8B65-F8368573F4EE}"/>
              </a:ext>
            </a:extLst>
          </p:cNvPr>
          <p:cNvSpPr txBox="1"/>
          <p:nvPr/>
        </p:nvSpPr>
        <p:spPr>
          <a:xfrm>
            <a:off x="4944838" y="578167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(you right now circa 2019)</a:t>
            </a:r>
          </a:p>
        </p:txBody>
      </p:sp>
    </p:spTree>
    <p:extLst>
      <p:ext uri="{BB962C8B-B14F-4D97-AF65-F5344CB8AC3E}">
        <p14:creationId xmlns:p14="http://schemas.microsoft.com/office/powerpoint/2010/main" val="141335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7C3E-F833-CA44-AE5F-81F194A8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 LITTLE BIT ABOUT ME…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7FB79-3181-6244-AD4A-55AFCC1A1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508122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Kevin Zhang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year Software Engineering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CSCB20 teaching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Systems Developer at Municipal Property Assessment Corporation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Kung Fu master; personally trained Jaden Smith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Had a small role in </a:t>
            </a:r>
            <a:r>
              <a:rPr lang="en-US" sz="2200" b="1" dirty="0"/>
              <a:t>Crazy Rich Asians</a:t>
            </a:r>
            <a:endParaRPr lang="en-US" sz="2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60F1-9B28-1C4C-B603-FC9059B1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84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9C7C-CC94-F24A-805D-03CE176E0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432A7-0146-004D-AE25-2EE3D3C9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112150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2A57E-9FBE-9842-8043-FA3BABDA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SQL JOIN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BDD21-E2AB-DD4D-98EF-FE564C12D0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JOIN</a:t>
            </a:r>
            <a:r>
              <a:rPr lang="en-US"/>
              <a:t> operation connects tables together</a:t>
            </a:r>
          </a:p>
          <a:p>
            <a:pPr lvl="1"/>
            <a:r>
              <a:rPr lang="en-US"/>
              <a:t>Typically, you’ll have more than one table in your database</a:t>
            </a:r>
          </a:p>
          <a:p>
            <a:pPr lvl="2"/>
            <a:r>
              <a:rPr lang="en-US"/>
              <a:t>These tables need to interact with one another to get data that the other table needs</a:t>
            </a:r>
          </a:p>
          <a:p>
            <a:pPr lvl="2"/>
            <a:r>
              <a:rPr lang="en-US"/>
              <a:t>Stringing tables together helps us create complex </a:t>
            </a:r>
            <a:r>
              <a:rPr lang="en-US" b="1"/>
              <a:t>relations</a:t>
            </a:r>
          </a:p>
          <a:p>
            <a:r>
              <a:rPr lang="en-US"/>
              <a:t>Tables can only be joined if they share a </a:t>
            </a:r>
            <a:r>
              <a:rPr lang="en-US" b="1"/>
              <a:t>relationship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1B7AB-F93A-B442-B0D9-65FEDAFAD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42347"/>
              </p:ext>
            </p:extLst>
          </p:nvPr>
        </p:nvGraphicFramePr>
        <p:xfrm>
          <a:off x="5905121" y="2104311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FC7601-454B-944A-A2F6-120633BEC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19376"/>
              </p:ext>
            </p:extLst>
          </p:nvPr>
        </p:nvGraphicFramePr>
        <p:xfrm>
          <a:off x="6172202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28E78F2-F579-D347-BB9D-7D1EBD056311}"/>
              </a:ext>
            </a:extLst>
          </p:cNvPr>
          <p:cNvSpPr/>
          <p:nvPr/>
        </p:nvSpPr>
        <p:spPr>
          <a:xfrm>
            <a:off x="6879771" y="2429693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EC8E0-312A-5441-B328-D2E981B81AB0}"/>
              </a:ext>
            </a:extLst>
          </p:cNvPr>
          <p:cNvSpPr/>
          <p:nvPr/>
        </p:nvSpPr>
        <p:spPr>
          <a:xfrm>
            <a:off x="6087291" y="4322191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022FDD-B25E-5348-B413-48A52FFE333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418217" y="2814760"/>
            <a:ext cx="526597" cy="15074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02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BCD5-4DE2-534B-9D64-A4B2D3F6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PRIMARY AND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19DC-437A-4B4C-9E16-AE00E610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We denote special attributes in a relation as </a:t>
            </a:r>
            <a:r>
              <a:rPr lang="en-US" b="1"/>
              <a:t>keys</a:t>
            </a:r>
            <a:endParaRPr lang="en-US"/>
          </a:p>
          <a:p>
            <a:pPr lvl="1"/>
            <a:r>
              <a:rPr lang="en-US"/>
              <a:t>A </a:t>
            </a:r>
            <a:r>
              <a:rPr lang="en-US" b="1"/>
              <a:t>key</a:t>
            </a:r>
            <a:r>
              <a:rPr lang="en-US"/>
              <a:t> is a unique attribute of a relation that can uniquely identify a given row</a:t>
            </a:r>
          </a:p>
          <a:p>
            <a:r>
              <a:rPr lang="en-US"/>
              <a:t>There are two types of keys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Primary key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– a unique attribute in the table</a:t>
            </a:r>
          </a:p>
          <a:p>
            <a:pPr lvl="1"/>
            <a:r>
              <a:rPr lang="en-US" b="1">
                <a:solidFill>
                  <a:srgbClr val="00B050"/>
                </a:solidFill>
              </a:rPr>
              <a:t>Foreign key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– the primary key of another table</a:t>
            </a:r>
          </a:p>
          <a:p>
            <a:r>
              <a:rPr lang="en-US"/>
              <a:t>Tables are joined on the shared relationship of these keys</a:t>
            </a:r>
          </a:p>
          <a:p>
            <a:endParaRPr lang="en-US" b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8ECEC2-B197-504F-8C5C-AD922EADB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93053"/>
              </p:ext>
            </p:extLst>
          </p:nvPr>
        </p:nvGraphicFramePr>
        <p:xfrm>
          <a:off x="6019800" y="1945640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7265CF-6C75-024A-9917-FF1E6D5C8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7614"/>
              </p:ext>
            </p:extLst>
          </p:nvPr>
        </p:nvGraphicFramePr>
        <p:xfrm>
          <a:off x="6286881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904B95A-8B8C-B747-AAC2-E83788687341}"/>
              </a:ext>
            </a:extLst>
          </p:cNvPr>
          <p:cNvSpPr/>
          <p:nvPr/>
        </p:nvSpPr>
        <p:spPr>
          <a:xfrm>
            <a:off x="6209211" y="3927566"/>
            <a:ext cx="1480458" cy="50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45D0C-D56B-F347-984C-E94C94698781}"/>
              </a:ext>
            </a:extLst>
          </p:cNvPr>
          <p:cNvSpPr/>
          <p:nvPr/>
        </p:nvSpPr>
        <p:spPr>
          <a:xfrm>
            <a:off x="6949440" y="1846217"/>
            <a:ext cx="1532709" cy="548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1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AC7D9-33B1-C049-A2EA-793ED51A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JOIN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CABE-063B-BB49-A356-5ACBF194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13" y="1518577"/>
            <a:ext cx="6838973" cy="49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6F3D-91EC-ED4D-944D-3ED69992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A2EF-3549-5143-B542-109FA2498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</a:t>
            </a:r>
            <a:r>
              <a:rPr lang="en-US" b="1"/>
              <a:t>INNER JOIN</a:t>
            </a:r>
            <a:r>
              <a:rPr lang="en-US"/>
              <a:t> is the simplest join you can do in SQL</a:t>
            </a:r>
          </a:p>
          <a:p>
            <a:pPr lvl="1"/>
            <a:r>
              <a:rPr lang="en-US"/>
              <a:t>Selects records that have matching values in both tables</a:t>
            </a:r>
          </a:p>
          <a:p>
            <a:r>
              <a:rPr lang="en-US"/>
              <a:t>An </a:t>
            </a:r>
            <a:r>
              <a:rPr lang="en-US" b="1"/>
              <a:t>INNER JOIN</a:t>
            </a:r>
            <a:r>
              <a:rPr lang="en-US"/>
              <a:t> is a type of “inner join”</a:t>
            </a:r>
          </a:p>
          <a:p>
            <a:pPr lvl="1"/>
            <a:r>
              <a:rPr lang="en-US"/>
              <a:t>Changes the number of rows returned</a:t>
            </a:r>
          </a:p>
          <a:p>
            <a:pPr lvl="2"/>
            <a:r>
              <a:rPr lang="en-US"/>
              <a:t>Reduces number or stays the same</a:t>
            </a:r>
          </a:p>
          <a:p>
            <a:r>
              <a:rPr lang="en-US"/>
              <a:t>A </a:t>
            </a:r>
            <a:r>
              <a:rPr lang="en-US" b="1"/>
              <a:t>NATURAL JOIN</a:t>
            </a:r>
            <a:r>
              <a:rPr lang="en-US"/>
              <a:t> is a special </a:t>
            </a:r>
            <a:r>
              <a:rPr lang="en-US" b="1"/>
              <a:t>INNER JOIN</a:t>
            </a:r>
            <a:endParaRPr lang="en-US"/>
          </a:p>
          <a:p>
            <a:pPr lvl="1"/>
            <a:r>
              <a:rPr lang="en-US"/>
              <a:t>SQLite looks for the columns that are named the same for the join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49539-C2EF-224C-8B3C-C04D9F31C9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INNER JOIN</a:t>
            </a:r>
            <a:r>
              <a:rPr lang="en-US"/>
              <a:t> syntax: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br>
              <a:rPr lang="en-US">
                <a:latin typeface="Courier" pitchFamily="2" charset="0"/>
              </a:rPr>
            </a:br>
            <a:endParaRPr lang="en-US">
              <a:latin typeface="Courier" pitchFamily="2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(the word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is optional)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0DB28-9DFB-2640-B0D7-02E8F62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14" y="4001294"/>
            <a:ext cx="2442572" cy="20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6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3CD6-4F75-C74E-BC97-17E8319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LEFT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B5DF-36A4-3140-9411-BD97856AE8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 b="1"/>
              <a:t>LEFT JOIN</a:t>
            </a:r>
            <a:r>
              <a:rPr lang="en-US"/>
              <a:t> picks up all the contents of the </a:t>
            </a:r>
            <a:r>
              <a:rPr lang="en-US" b="1"/>
              <a:t>left</a:t>
            </a:r>
            <a:r>
              <a:rPr lang="en-US"/>
              <a:t> table and whatever matching records there are in the </a:t>
            </a:r>
            <a:r>
              <a:rPr lang="en-US" b="1"/>
              <a:t>right</a:t>
            </a:r>
            <a:r>
              <a:rPr lang="en-US"/>
              <a:t> table</a:t>
            </a:r>
          </a:p>
          <a:p>
            <a:r>
              <a:rPr lang="en-US" b="1"/>
              <a:t>LEFT JOIN</a:t>
            </a:r>
            <a:r>
              <a:rPr lang="en-US"/>
              <a:t> is a type of </a:t>
            </a:r>
            <a:r>
              <a:rPr lang="en-US" b="1"/>
              <a:t>outer join</a:t>
            </a:r>
            <a:endParaRPr lang="en-US"/>
          </a:p>
          <a:p>
            <a:pPr lvl="1"/>
            <a:r>
              <a:rPr lang="en-US"/>
              <a:t>Outer joins “</a:t>
            </a:r>
            <a:r>
              <a:rPr lang="en-US" b="1"/>
              <a:t>pick up</a:t>
            </a:r>
            <a:r>
              <a:rPr lang="en-US"/>
              <a:t>” additional rows if possible</a:t>
            </a:r>
          </a:p>
          <a:p>
            <a:pPr lvl="2"/>
            <a:r>
              <a:rPr lang="en-US"/>
              <a:t>Don’t change the number of rows returned but may add extras</a:t>
            </a:r>
          </a:p>
          <a:p>
            <a:r>
              <a:rPr lang="en-US"/>
              <a:t>A </a:t>
            </a:r>
            <a:r>
              <a:rPr lang="en-US" b="1"/>
              <a:t>RIGHT JOIN</a:t>
            </a:r>
            <a:r>
              <a:rPr lang="en-US"/>
              <a:t> is just a </a:t>
            </a:r>
            <a:r>
              <a:rPr lang="en-US" b="1"/>
              <a:t>LEFT JOIN</a:t>
            </a:r>
            <a:r>
              <a:rPr lang="en-US"/>
              <a:t> but considering the opposite table (however SQLite doesn’t support this clause)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F9018-4A6A-CF40-988C-426F6FE5C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LEFT JOIN </a:t>
            </a:r>
            <a:r>
              <a:rPr lang="en-US"/>
              <a:t>syntax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endParaRPr lang="en-US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5C94-5027-8F46-AC05-642286FB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5" y="4001294"/>
            <a:ext cx="2492829" cy="20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61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B955-3614-F641-B334-11312240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CROSS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5146-D2FC-2741-999F-A13EE116D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CROSS JOIN</a:t>
            </a:r>
            <a:r>
              <a:rPr lang="en-US" dirty="0"/>
              <a:t> produces a set that has the number of rows in the first table multiplied by the number of rows in the second table</a:t>
            </a:r>
          </a:p>
          <a:p>
            <a:pPr lvl="1"/>
            <a:r>
              <a:rPr lang="en-US" dirty="0"/>
              <a:t>In math, this is called a Cartesian join</a:t>
            </a:r>
          </a:p>
          <a:p>
            <a:r>
              <a:rPr lang="en-US" dirty="0"/>
              <a:t>The </a:t>
            </a:r>
            <a:r>
              <a:rPr lang="en-US" b="1" dirty="0"/>
              <a:t>CROSS JOIN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2"/>
                </a:solidFill>
              </a:rPr>
              <a:t>potentially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dangerous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operation</a:t>
            </a:r>
          </a:p>
          <a:p>
            <a:pPr lvl="1"/>
            <a:r>
              <a:rPr lang="en-US" dirty="0"/>
              <a:t>Has the potential of creating a </a:t>
            </a:r>
            <a:r>
              <a:rPr lang="en-US" b="1" dirty="0"/>
              <a:t>BIGLY</a:t>
            </a:r>
            <a:r>
              <a:rPr lang="en-US" dirty="0"/>
              <a:t> table</a:t>
            </a:r>
          </a:p>
          <a:p>
            <a:pPr lvl="2"/>
            <a:r>
              <a:rPr lang="en-US" dirty="0"/>
              <a:t>In practice, this join is not very useful</a:t>
            </a:r>
          </a:p>
          <a:p>
            <a:r>
              <a:rPr lang="en-US" dirty="0"/>
              <a:t>A </a:t>
            </a:r>
            <a:r>
              <a:rPr lang="en-US" b="1" dirty="0"/>
              <a:t>JOIN</a:t>
            </a:r>
            <a:r>
              <a:rPr lang="en-US" dirty="0"/>
              <a:t> without the </a:t>
            </a:r>
            <a:r>
              <a:rPr lang="en-US" b="1" dirty="0"/>
              <a:t>ON</a:t>
            </a:r>
            <a:r>
              <a:rPr lang="en-US" dirty="0"/>
              <a:t> condition will produce a </a:t>
            </a:r>
            <a:r>
              <a:rPr lang="en-US" b="1" dirty="0"/>
              <a:t>CROSS JOIN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401F5-3A9E-FF4B-9D1A-14F1E61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43" y="1690688"/>
            <a:ext cx="5321349" cy="39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8A25-DDD2-0042-A77F-E4C090F2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SELF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D12C-F6CC-0C45-8B9F-4381488BE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Sometimes a table has no friends and no one to join with</a:t>
            </a:r>
          </a:p>
          <a:p>
            <a:pPr lvl="1"/>
            <a:r>
              <a:rPr lang="en-US"/>
              <a:t>SOLUTION: </a:t>
            </a:r>
            <a:r>
              <a:rPr lang="en-US" b="1"/>
              <a:t>JOIN</a:t>
            </a:r>
            <a:r>
              <a:rPr lang="en-US"/>
              <a:t> with yourself!</a:t>
            </a:r>
          </a:p>
          <a:p>
            <a:r>
              <a:rPr lang="en-US"/>
              <a:t>When would you ever do this?</a:t>
            </a:r>
          </a:p>
          <a:p>
            <a:pPr lvl="1"/>
            <a:r>
              <a:rPr lang="en-US"/>
              <a:t>Sometimes you have a table that references attributes in its own table</a:t>
            </a:r>
          </a:p>
          <a:p>
            <a:r>
              <a:rPr lang="en-US"/>
              <a:t>There’s an issue though</a:t>
            </a:r>
          </a:p>
          <a:p>
            <a:pPr lvl="1"/>
            <a:r>
              <a:rPr lang="en-US"/>
              <a:t>You can’t reference the same table more than once in a query</a:t>
            </a:r>
          </a:p>
          <a:p>
            <a:pPr lvl="2"/>
            <a:r>
              <a:rPr lang="en-US"/>
              <a:t>We’ll use something called an </a:t>
            </a:r>
            <a:r>
              <a:rPr lang="en-US" b="1"/>
              <a:t>alias</a:t>
            </a:r>
            <a:r>
              <a:rPr lang="en-US"/>
              <a:t> to “rename” the duplicate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D9EA89-2D7A-F749-98F8-525212E0E6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5326549"/>
              </p:ext>
            </p:extLst>
          </p:nvPr>
        </p:nvGraphicFramePr>
        <p:xfrm>
          <a:off x="6172202" y="2141220"/>
          <a:ext cx="5735595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71">
                  <a:extLst>
                    <a:ext uri="{9D8B030D-6E8A-4147-A177-3AD203B41FA5}">
                      <a16:colId xmlns:a16="http://schemas.microsoft.com/office/drawing/2014/main" val="851659524"/>
                    </a:ext>
                  </a:extLst>
                </a:gridCol>
                <a:gridCol w="1204659">
                  <a:extLst>
                    <a:ext uri="{9D8B030D-6E8A-4147-A177-3AD203B41FA5}">
                      <a16:colId xmlns:a16="http://schemas.microsoft.com/office/drawing/2014/main" val="4022546337"/>
                    </a:ext>
                  </a:extLst>
                </a:gridCol>
                <a:gridCol w="1175703">
                  <a:extLst>
                    <a:ext uri="{9D8B030D-6E8A-4147-A177-3AD203B41FA5}">
                      <a16:colId xmlns:a16="http://schemas.microsoft.com/office/drawing/2014/main" val="3464576496"/>
                    </a:ext>
                  </a:extLst>
                </a:gridCol>
                <a:gridCol w="1084971">
                  <a:extLst>
                    <a:ext uri="{9D8B030D-6E8A-4147-A177-3AD203B41FA5}">
                      <a16:colId xmlns:a16="http://schemas.microsoft.com/office/drawing/2014/main" val="1957624068"/>
                    </a:ext>
                  </a:extLst>
                </a:gridCol>
                <a:gridCol w="1185291">
                  <a:extLst>
                    <a:ext uri="{9D8B030D-6E8A-4147-A177-3AD203B41FA5}">
                      <a16:colId xmlns:a16="http://schemas.microsoft.com/office/drawing/2014/main" val="3609951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LastName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ReportsTo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Scott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0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Dwight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Schrute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Assistant to the 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1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Halpert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Salesman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Beesly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Receptionist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5501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5A6AFDC-E008-8946-BCD6-21AD75284022}"/>
              </a:ext>
            </a:extLst>
          </p:cNvPr>
          <p:cNvSpPr/>
          <p:nvPr/>
        </p:nvSpPr>
        <p:spPr>
          <a:xfrm>
            <a:off x="6096000" y="2479431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0C7D9D-4389-BB4B-8219-5DE2C921AE82}"/>
              </a:ext>
            </a:extLst>
          </p:cNvPr>
          <p:cNvSpPr/>
          <p:nvPr/>
        </p:nvSpPr>
        <p:spPr>
          <a:xfrm>
            <a:off x="10644554" y="3028950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8BA4F36-67A9-2049-AE08-E97429C1F9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16200000" flipH="1">
            <a:off x="8296275" y="479913"/>
            <a:ext cx="549519" cy="4548554"/>
          </a:xfrm>
          <a:prstGeom prst="bentConnector3">
            <a:avLst>
              <a:gd name="adj1" fmla="val -1424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4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2379A-001A-6349-9AB1-C7E13E38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THAT’S ENOUGH JOINS FOR TODAY…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6CE689-7818-5644-A35D-5C82DCCE0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5A303-7C76-914F-85A7-40EA52CE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24E86-F310-1541-9B6F-A1494215B4EA}"/>
              </a:ext>
            </a:extLst>
          </p:cNvPr>
          <p:cNvSpPr txBox="1"/>
          <p:nvPr/>
        </p:nvSpPr>
        <p:spPr>
          <a:xfrm>
            <a:off x="960289" y="4014969"/>
            <a:ext cx="287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You understand </a:t>
            </a:r>
            <a:r>
              <a:rPr lang="en-US" sz="2000" b="1">
                <a:solidFill>
                  <a:schemeClr val="bg1"/>
                </a:solidFill>
              </a:rPr>
              <a:t>SELECT</a:t>
            </a:r>
            <a:r>
              <a:rPr lang="en-US" sz="2000">
                <a:solidFill>
                  <a:schemeClr val="bg1"/>
                </a:solidFill>
              </a:rPr>
              <a:t> and </a:t>
            </a:r>
            <a:r>
              <a:rPr lang="en-US" sz="2000" b="1">
                <a:solidFill>
                  <a:schemeClr val="bg1"/>
                </a:solidFill>
              </a:rPr>
              <a:t>JOIN</a:t>
            </a:r>
            <a:r>
              <a:rPr lang="en-US" sz="2000">
                <a:solidFill>
                  <a:schemeClr val="bg1"/>
                </a:solidFill>
              </a:rPr>
              <a:t>, but we do not grant you the rank of SQL master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0B0A3-0BF2-1546-AEF7-D97A9038C84F}"/>
              </a:ext>
            </a:extLst>
          </p:cNvPr>
          <p:cNvSpPr txBox="1"/>
          <p:nvPr/>
        </p:nvSpPr>
        <p:spPr>
          <a:xfrm>
            <a:off x="8046725" y="1414913"/>
            <a:ext cx="248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>
                <a:solidFill>
                  <a:schemeClr val="bg1"/>
                </a:solidFill>
              </a:rPr>
              <a:t>N A N I </a:t>
            </a:r>
            <a:r>
              <a:rPr lang="en-US" sz="4000" i="1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3995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E12B-7DBB-9E42-8462-62ED61A7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97BD9-BE90-8D4B-ABB1-07028357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INTERMEDIATE SQL</a:t>
            </a:r>
          </a:p>
        </p:txBody>
      </p:sp>
    </p:spTree>
    <p:extLst>
      <p:ext uri="{BB962C8B-B14F-4D97-AF65-F5344CB8AC3E}">
        <p14:creationId xmlns:p14="http://schemas.microsoft.com/office/powerpoint/2010/main" val="31317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4F-79D8-774A-8335-430177B7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6" y="744469"/>
            <a:ext cx="5244301" cy="1538130"/>
          </a:xfrm>
        </p:spPr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49012-4995-8747-B8E4-DDBB6E42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D91F-1A8C-5C4C-A800-E97E246B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79" y="2129883"/>
            <a:ext cx="5643533" cy="39635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Introduction to SQL</a:t>
            </a:r>
          </a:p>
          <a:p>
            <a:pPr lvl="1"/>
            <a:r>
              <a:rPr lang="en-US" sz="1800" dirty="0"/>
              <a:t>A brief history lesson and its practical uses</a:t>
            </a:r>
          </a:p>
          <a:p>
            <a:pPr lvl="1"/>
            <a:r>
              <a:rPr lang="en-US" sz="1800" dirty="0"/>
              <a:t>Tables and the relational database model</a:t>
            </a:r>
          </a:p>
          <a:p>
            <a:r>
              <a:rPr lang="en-US" sz="2000" dirty="0"/>
              <a:t>The bread and butter</a:t>
            </a:r>
          </a:p>
          <a:p>
            <a:pPr lvl="1"/>
            <a:r>
              <a:rPr lang="en-US" sz="1800" b="1" dirty="0"/>
              <a:t>SELECT</a:t>
            </a:r>
            <a:r>
              <a:rPr lang="en-US" sz="1800" dirty="0"/>
              <a:t>, </a:t>
            </a:r>
            <a:r>
              <a:rPr lang="en-US" sz="1800" b="1" dirty="0"/>
              <a:t>INSERT</a:t>
            </a:r>
            <a:r>
              <a:rPr lang="en-US" sz="1800" dirty="0"/>
              <a:t>, </a:t>
            </a:r>
            <a:r>
              <a:rPr lang="en-US" sz="1800" b="1" dirty="0"/>
              <a:t>CREATE</a:t>
            </a:r>
            <a:r>
              <a:rPr lang="en-US" sz="1800" dirty="0"/>
              <a:t>, </a:t>
            </a:r>
            <a:r>
              <a:rPr lang="en-US" sz="1800" b="1" dirty="0"/>
              <a:t>DROP</a:t>
            </a:r>
            <a:r>
              <a:rPr lang="en-US" sz="1800" dirty="0"/>
              <a:t>, </a:t>
            </a:r>
            <a:r>
              <a:rPr lang="en-US" sz="1800" b="1" dirty="0"/>
              <a:t>DELETE</a:t>
            </a:r>
            <a:r>
              <a:rPr lang="en-US" sz="1800" dirty="0"/>
              <a:t>, and </a:t>
            </a:r>
            <a:r>
              <a:rPr lang="en-US" sz="1800" b="1" dirty="0"/>
              <a:t>UPDATE</a:t>
            </a:r>
            <a:r>
              <a:rPr lang="en-US" sz="1800" dirty="0"/>
              <a:t> statements</a:t>
            </a:r>
          </a:p>
          <a:p>
            <a:pPr lvl="1"/>
            <a:r>
              <a:rPr lang="en-US" sz="1800" b="1" dirty="0"/>
              <a:t>JOIN </a:t>
            </a:r>
            <a:r>
              <a:rPr lang="en-US" sz="1800" dirty="0"/>
              <a:t>statements (</a:t>
            </a:r>
            <a:r>
              <a:rPr lang="en-US" sz="1800" b="1" dirty="0"/>
              <a:t>INNER JOIN</a:t>
            </a:r>
            <a:r>
              <a:rPr lang="en-US" sz="1800" dirty="0"/>
              <a:t>, </a:t>
            </a:r>
            <a:r>
              <a:rPr lang="en-US" sz="1800" b="1" dirty="0"/>
              <a:t>LEFT JOIN</a:t>
            </a:r>
            <a:r>
              <a:rPr lang="en-US" sz="1800" dirty="0"/>
              <a:t>, …)</a:t>
            </a:r>
            <a:endParaRPr lang="en-US" sz="1800" b="1" dirty="0"/>
          </a:p>
          <a:p>
            <a:r>
              <a:rPr lang="en-US" sz="2000" dirty="0"/>
              <a:t>Additional topics</a:t>
            </a:r>
          </a:p>
          <a:p>
            <a:pPr lvl="1"/>
            <a:r>
              <a:rPr lang="en-US" sz="1800" b="1" dirty="0"/>
              <a:t>GROUP BY</a:t>
            </a:r>
            <a:r>
              <a:rPr lang="en-US" sz="1800" dirty="0"/>
              <a:t>, </a:t>
            </a:r>
            <a:r>
              <a:rPr lang="en-US" sz="1800" b="1" dirty="0"/>
              <a:t>HAVING</a:t>
            </a:r>
            <a:r>
              <a:rPr lang="en-US" sz="1800" dirty="0"/>
              <a:t>, </a:t>
            </a:r>
            <a:r>
              <a:rPr lang="en-US" sz="1800" b="1" dirty="0"/>
              <a:t>UNION</a:t>
            </a:r>
            <a:r>
              <a:rPr lang="en-US" sz="1800" dirty="0"/>
              <a:t>, and views</a:t>
            </a:r>
          </a:p>
          <a:p>
            <a:r>
              <a:rPr lang="en-US" sz="2000" dirty="0"/>
              <a:t>A (cool?) project</a:t>
            </a:r>
          </a:p>
          <a:p>
            <a:pPr lvl="1"/>
            <a:r>
              <a:rPr lang="en-US" sz="1600" dirty="0"/>
              <a:t>You won’t </a:t>
            </a:r>
            <a:r>
              <a:rPr lang="en-US" sz="1600" b="1" dirty="0"/>
              <a:t>BELIEVE</a:t>
            </a:r>
            <a:r>
              <a:rPr lang="en-US" sz="1600" dirty="0"/>
              <a:t> what happens next, don’t click away!</a:t>
            </a:r>
            <a:endParaRPr lang="en-US" sz="2200" b="1" dirty="0"/>
          </a:p>
          <a:p>
            <a:r>
              <a:rPr lang="en-US" sz="2000" dirty="0"/>
              <a:t>If we have some time leftover…</a:t>
            </a:r>
          </a:p>
          <a:p>
            <a:pPr lvl="1"/>
            <a:r>
              <a:rPr lang="en-US" sz="1800" dirty="0"/>
              <a:t>SQL injection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D8477-0679-D64A-8B08-BDC23852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CE297-65C9-184E-9660-7FC7731A0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GROUP BY</a:t>
            </a:r>
            <a:r>
              <a:rPr lang="en-US" dirty="0"/>
              <a:t> is an optional clause in the </a:t>
            </a:r>
            <a:r>
              <a:rPr lang="en-US" b="1" dirty="0"/>
              <a:t>SELECT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“Groups” a summary of rows by values of one or more columns</a:t>
            </a:r>
          </a:p>
          <a:p>
            <a:r>
              <a:rPr lang="en-US" dirty="0"/>
              <a:t>The </a:t>
            </a:r>
            <a:r>
              <a:rPr lang="en-US" b="1" dirty="0"/>
              <a:t>GROUP BY </a:t>
            </a:r>
            <a:r>
              <a:rPr lang="en-US" dirty="0"/>
              <a:t>clause is used for </a:t>
            </a:r>
            <a:r>
              <a:rPr lang="en-US" b="1" dirty="0"/>
              <a:t>aggregate functions</a:t>
            </a:r>
            <a:endParaRPr lang="en-US" dirty="0"/>
          </a:p>
          <a:p>
            <a:pPr lvl="1"/>
            <a:r>
              <a:rPr lang="en-US" b="1" dirty="0"/>
              <a:t>Aggregate function</a:t>
            </a:r>
            <a:r>
              <a:rPr lang="en-US" dirty="0"/>
              <a:t> – takes in multiple rows and returns a single value</a:t>
            </a:r>
          </a:p>
          <a:p>
            <a:pPr lvl="2"/>
            <a:r>
              <a:rPr lang="en-US" dirty="0"/>
              <a:t>Examples: </a:t>
            </a:r>
            <a:r>
              <a:rPr lang="en-US" b="1" dirty="0"/>
              <a:t>COUNT</a:t>
            </a:r>
            <a:r>
              <a:rPr lang="en-US" dirty="0"/>
              <a:t>(), </a:t>
            </a:r>
            <a:r>
              <a:rPr lang="en-US" b="1" dirty="0"/>
              <a:t>MIN</a:t>
            </a:r>
            <a:r>
              <a:rPr lang="en-US" dirty="0"/>
              <a:t>(), </a:t>
            </a:r>
            <a:r>
              <a:rPr lang="en-US" b="1" dirty="0"/>
              <a:t>MAX</a:t>
            </a:r>
            <a:r>
              <a:rPr lang="en-US" dirty="0"/>
              <a:t>(), </a:t>
            </a:r>
            <a:r>
              <a:rPr lang="en-US" b="1" dirty="0"/>
              <a:t>AVERAGE</a:t>
            </a:r>
            <a:r>
              <a:rPr lang="en-US" dirty="0"/>
              <a:t>(), </a:t>
            </a:r>
            <a:r>
              <a:rPr lang="en-US" b="1" dirty="0"/>
              <a:t>SUM</a:t>
            </a:r>
            <a:r>
              <a:rPr lang="en-US" dirty="0"/>
              <a:t>()</a:t>
            </a:r>
          </a:p>
          <a:p>
            <a:pPr lvl="1"/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F870E-85C6-AA40-86F9-F325E4F9D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GROUP BY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02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5841-CD77-F847-A19D-F044F3D2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ECCA-805D-4241-8D6A-7CC40A25C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HAVING</a:t>
            </a:r>
            <a:r>
              <a:rPr lang="en-US" dirty="0"/>
              <a:t> is similar to </a:t>
            </a:r>
            <a:r>
              <a:rPr lang="en-US" b="1" dirty="0"/>
              <a:t>WHERE</a:t>
            </a:r>
            <a:r>
              <a:rPr lang="en-US" dirty="0"/>
              <a:t> however it works on aggregates</a:t>
            </a:r>
          </a:p>
          <a:p>
            <a:pPr lvl="1"/>
            <a:r>
              <a:rPr lang="en-US" b="1" dirty="0"/>
              <a:t>WHERE</a:t>
            </a:r>
            <a:r>
              <a:rPr lang="en-US" dirty="0"/>
              <a:t> filters </a:t>
            </a:r>
            <a:r>
              <a:rPr lang="en-US" b="1" dirty="0"/>
              <a:t>rows</a:t>
            </a:r>
            <a:r>
              <a:rPr lang="en-US" dirty="0"/>
              <a:t> from a </a:t>
            </a:r>
            <a:r>
              <a:rPr lang="en-US" b="1" dirty="0"/>
              <a:t>result set</a:t>
            </a:r>
          </a:p>
          <a:p>
            <a:pPr lvl="1"/>
            <a:r>
              <a:rPr lang="en-US" b="1" dirty="0"/>
              <a:t>HAVING</a:t>
            </a:r>
            <a:r>
              <a:rPr lang="en-US" dirty="0"/>
              <a:t> filters </a:t>
            </a:r>
            <a:r>
              <a:rPr lang="en-US" b="1" dirty="0"/>
              <a:t>values</a:t>
            </a:r>
            <a:r>
              <a:rPr lang="en-US" dirty="0"/>
              <a:t> from an </a:t>
            </a:r>
            <a:r>
              <a:rPr lang="en-US" b="1" dirty="0"/>
              <a:t>aggregate</a:t>
            </a:r>
          </a:p>
          <a:p>
            <a:r>
              <a:rPr lang="en-US" dirty="0"/>
              <a:t>The two clauses cannot be interchanged</a:t>
            </a:r>
          </a:p>
          <a:p>
            <a:pPr lvl="1"/>
            <a:r>
              <a:rPr lang="en-US" dirty="0"/>
              <a:t>Using a </a:t>
            </a:r>
            <a:r>
              <a:rPr lang="en-US" b="1" dirty="0"/>
              <a:t>WHERE</a:t>
            </a:r>
            <a:r>
              <a:rPr lang="en-US" dirty="0"/>
              <a:t> in place of </a:t>
            </a:r>
            <a:r>
              <a:rPr lang="en-US" b="1" dirty="0"/>
              <a:t>HAVING</a:t>
            </a:r>
            <a:r>
              <a:rPr lang="en-US" dirty="0"/>
              <a:t> does not work!</a:t>
            </a:r>
          </a:p>
          <a:p>
            <a:pPr lvl="2"/>
            <a:r>
              <a:rPr lang="en-US" dirty="0"/>
              <a:t>This is a common error in exams :)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98577-6D2C-3546-9167-4CF1E3C1BD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b="1" dirty="0"/>
              <a:t>HAVING</a:t>
            </a:r>
            <a:r>
              <a:rPr lang="en-US" dirty="0"/>
              <a:t> with </a:t>
            </a:r>
            <a:r>
              <a:rPr lang="en-US" b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HAVING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44C1-7AC8-EB44-B606-766C888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817A2-3D0E-EF44-B1F3-6E3890949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UNION</a:t>
            </a:r>
            <a:r>
              <a:rPr lang="en-US" dirty="0"/>
              <a:t> combines result sets together into a single result set</a:t>
            </a:r>
          </a:p>
          <a:p>
            <a:pPr lvl="1"/>
            <a:r>
              <a:rPr lang="en-US" dirty="0"/>
              <a:t>Useful if you have tables with similar data or need to combine similar data from multiple databases</a:t>
            </a:r>
          </a:p>
          <a:p>
            <a:r>
              <a:rPr lang="en-US" dirty="0"/>
              <a:t>Main conditions:</a:t>
            </a:r>
          </a:p>
          <a:p>
            <a:pPr lvl="1"/>
            <a:r>
              <a:rPr lang="en-US" dirty="0"/>
              <a:t>Number of columns must be the same</a:t>
            </a:r>
          </a:p>
          <a:p>
            <a:pPr lvl="1"/>
            <a:r>
              <a:rPr lang="en-US" dirty="0"/>
              <a:t>Columns must be of the same 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A3670-23CB-9A42-884A-9BD36362A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UNION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query_1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b="1" dirty="0">
                <a:latin typeface="Courier" pitchFamily="2" charset="0"/>
              </a:rPr>
              <a:t>ALL]</a:t>
            </a:r>
            <a:br>
              <a:rPr lang="en-US" b="1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query_2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 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b="1" dirty="0">
                <a:latin typeface="Courier" pitchFamily="2" charset="0"/>
              </a:rPr>
              <a:t>ALL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optional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parameter will keep duplicate rows)</a:t>
            </a:r>
          </a:p>
        </p:txBody>
      </p:sp>
    </p:spTree>
    <p:extLst>
      <p:ext uri="{BB962C8B-B14F-4D97-AF65-F5344CB8AC3E}">
        <p14:creationId xmlns:p14="http://schemas.microsoft.com/office/powerpoint/2010/main" val="107248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6D14-765D-1542-8832-9C98FA2A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05C5-E102-744B-870D-ABD97FB19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CASE</a:t>
            </a:r>
            <a:r>
              <a:rPr lang="en-US" dirty="0"/>
              <a:t> is similar to an </a:t>
            </a:r>
            <a:r>
              <a:rPr lang="en-US" b="1" dirty="0"/>
              <a:t>if-then-else</a:t>
            </a:r>
            <a:r>
              <a:rPr lang="en-US" dirty="0"/>
              <a:t> structure in programming languages (or a </a:t>
            </a:r>
            <a:r>
              <a:rPr lang="en-US" b="1" dirty="0"/>
              <a:t>switch</a:t>
            </a:r>
            <a:r>
              <a:rPr lang="en-US" dirty="0"/>
              <a:t> statement)</a:t>
            </a:r>
          </a:p>
          <a:p>
            <a:pPr lvl="1"/>
            <a:r>
              <a:rPr lang="en-US" dirty="0"/>
              <a:t>If a certain condition is true, we run a given query</a:t>
            </a:r>
          </a:p>
          <a:p>
            <a:pPr lvl="1"/>
            <a:r>
              <a:rPr lang="en-US" dirty="0"/>
              <a:t>If another is true, we run that query instead and so on</a:t>
            </a:r>
          </a:p>
          <a:p>
            <a:r>
              <a:rPr lang="en-US" b="1" dirty="0"/>
              <a:t>CASE</a:t>
            </a:r>
            <a:r>
              <a:rPr lang="en-US" dirty="0"/>
              <a:t> is useful for logic based queries</a:t>
            </a:r>
          </a:p>
          <a:p>
            <a:pPr lvl="1"/>
            <a:r>
              <a:rPr lang="en-US" dirty="0"/>
              <a:t>You want to query for something given one condition and for something else given another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3F402-DB86-3A45-A4B5-4C29C9132C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CASE </a:t>
            </a:r>
            <a:r>
              <a:rPr lang="en-US" dirty="0"/>
              <a:t>syntax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>
                <a:latin typeface="Courier" pitchFamily="2" charset="0"/>
              </a:rPr>
              <a:t>CASE</a:t>
            </a:r>
            <a:r>
              <a:rPr lang="en-US" sz="2400" dirty="0">
                <a:latin typeface="Courier" pitchFamily="2" charset="0"/>
              </a:rPr>
              <a:t> expr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</a:t>
            </a:r>
            <a:r>
              <a:rPr lang="en-US" sz="2400" dirty="0">
                <a:latin typeface="Courier" pitchFamily="2" charset="0"/>
              </a:rPr>
              <a:t> cond1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res1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 </a:t>
            </a:r>
            <a:r>
              <a:rPr lang="en-US" sz="2400" dirty="0">
                <a:latin typeface="Courier" pitchFamily="2" charset="0"/>
              </a:rPr>
              <a:t>cond2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res2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…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[</a:t>
            </a:r>
            <a:r>
              <a:rPr lang="en-US" sz="2400" b="1" dirty="0">
                <a:latin typeface="Courier" pitchFamily="2" charset="0"/>
              </a:rPr>
              <a:t>ELSE</a:t>
            </a:r>
            <a:r>
              <a:rPr lang="en-US" sz="2400" dirty="0">
                <a:latin typeface="Courier" pitchFamily="2" charset="0"/>
              </a:rPr>
              <a:t> res]</a:t>
            </a:r>
            <a:br>
              <a:rPr lang="en-US" sz="2400" dirty="0">
                <a:latin typeface="Courier" pitchFamily="2" charset="0"/>
              </a:rPr>
            </a:br>
            <a:r>
              <a:rPr lang="en-US" sz="2400" b="1" dirty="0">
                <a:latin typeface="Courier" pitchFamily="2" charset="0"/>
              </a:rPr>
              <a:t>END</a:t>
            </a:r>
            <a:endParaRPr 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6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D173-4754-314C-B219-D4585F70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725B-EB8B-7140-91A2-281E4ECDB8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subquery</a:t>
            </a:r>
            <a:r>
              <a:rPr lang="en-US" dirty="0"/>
              <a:t> is a query inside of a query</a:t>
            </a:r>
          </a:p>
          <a:p>
            <a:pPr lvl="1"/>
            <a:r>
              <a:rPr lang="en-US" dirty="0"/>
              <a:t>Sometimes you want to query on a result set as opposed to an entire table</a:t>
            </a:r>
          </a:p>
          <a:p>
            <a:pPr lvl="2"/>
            <a:r>
              <a:rPr lang="en-US" dirty="0"/>
              <a:t>A result set is a table in itself and can be queried as if it were a table</a:t>
            </a:r>
          </a:p>
          <a:p>
            <a:r>
              <a:rPr lang="en-US" dirty="0"/>
              <a:t>Subqueries and joins usually accomplish similar things</a:t>
            </a:r>
          </a:p>
          <a:p>
            <a:pPr lvl="1"/>
            <a:r>
              <a:rPr lang="en-US" dirty="0"/>
              <a:t>When you would use one over the other comes down to </a:t>
            </a:r>
            <a:r>
              <a:rPr lang="en-US" b="1" dirty="0"/>
              <a:t>performance</a:t>
            </a:r>
            <a:endParaRPr lang="en-US" dirty="0"/>
          </a:p>
          <a:p>
            <a:pPr lvl="2"/>
            <a:r>
              <a:rPr lang="en-US" dirty="0"/>
              <a:t>You would learn about this in a relational database course like CSCC43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2AA00-2CD0-1240-A66F-7A48F4F103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subquery can only be used in the </a:t>
            </a:r>
            <a:r>
              <a:rPr lang="en-US" b="1" dirty="0"/>
              <a:t>SELECT</a:t>
            </a:r>
            <a:r>
              <a:rPr lang="en-US" dirty="0"/>
              <a:t>, </a:t>
            </a:r>
            <a:r>
              <a:rPr lang="en-US" b="1" dirty="0"/>
              <a:t>FROM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 or </a:t>
            </a:r>
            <a:r>
              <a:rPr lang="en-US" b="1" dirty="0"/>
              <a:t>JOIN</a:t>
            </a:r>
            <a:r>
              <a:rPr lang="en-US" dirty="0"/>
              <a:t> clauses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subquery: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dirty="0">
                <a:latin typeface="Courier" pitchFamily="2" charset="0"/>
              </a:rPr>
              <a:t>SELECT</a:t>
            </a:r>
            <a:r>
              <a:rPr lang="en-US" sz="1900" dirty="0">
                <a:latin typeface="Courier" pitchFamily="2" charset="0"/>
              </a:rPr>
              <a:t> col1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FROM </a:t>
            </a:r>
            <a:r>
              <a:rPr lang="en-US" sz="1900" dirty="0">
                <a:latin typeface="Courier" pitchFamily="2" charset="0"/>
              </a:rPr>
              <a:t>table1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WHERE</a:t>
            </a:r>
            <a:r>
              <a:rPr lang="en-US" sz="1900" dirty="0">
                <a:latin typeface="Courier" pitchFamily="2" charset="0"/>
              </a:rPr>
              <a:t> </a:t>
            </a:r>
            <a:br>
              <a:rPr lang="en-US" sz="1900" dirty="0">
                <a:latin typeface="Courier" pitchFamily="2" charset="0"/>
              </a:rPr>
            </a:br>
            <a:r>
              <a:rPr lang="en-US" sz="1900" dirty="0">
                <a:latin typeface="Courier" pitchFamily="2" charset="0"/>
              </a:rPr>
              <a:t>    col1 = (SELECT col1 FROM table2)</a:t>
            </a:r>
            <a:endParaRPr lang="en-US" sz="19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96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5C43-0103-2B43-BFFA-F232D1531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1EB861-8609-E045-9505-443ECAB8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SELECT</a:t>
            </a:r>
            <a:r>
              <a:rPr lang="en-US" sz="6000" dirty="0">
                <a:solidFill>
                  <a:srgbClr val="FFFFFF"/>
                </a:solidFill>
              </a:rPr>
              <a:t> QUERIES ARE GONE!</a:t>
            </a:r>
          </a:p>
        </p:txBody>
      </p:sp>
    </p:spTree>
    <p:extLst>
      <p:ext uri="{BB962C8B-B14F-4D97-AF65-F5344CB8AC3E}">
        <p14:creationId xmlns:p14="http://schemas.microsoft.com/office/powerpoint/2010/main" val="27212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4BC7F-41A3-F24D-B914-B28E6A9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227A6A-3159-274B-9397-7C74F472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THE SECRET PROJECT…</a:t>
            </a:r>
          </a:p>
        </p:txBody>
      </p:sp>
    </p:spTree>
    <p:extLst>
      <p:ext uri="{BB962C8B-B14F-4D97-AF65-F5344CB8AC3E}">
        <p14:creationId xmlns:p14="http://schemas.microsoft.com/office/powerpoint/2010/main" val="22430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9210-FA8D-7443-8FB0-D0B5519E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POKËDÅX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5DBC-799B-B246-A524-1AF4008C24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mildly popular video game and show </a:t>
            </a:r>
            <a:r>
              <a:rPr lang="en-US" b="1" dirty="0"/>
              <a:t>DIGIMON</a:t>
            </a:r>
          </a:p>
          <a:p>
            <a:r>
              <a:rPr lang="en-US" dirty="0"/>
              <a:t>A culmination of all of the skills you’ve learned today</a:t>
            </a:r>
          </a:p>
          <a:p>
            <a:r>
              <a:rPr lang="en-US" dirty="0"/>
              <a:t>Optional if you want to follow along</a:t>
            </a:r>
          </a:p>
          <a:p>
            <a:pPr lvl="1"/>
            <a:r>
              <a:rPr lang="en-US" dirty="0"/>
              <a:t>Requires the use of Python</a:t>
            </a:r>
          </a:p>
          <a:p>
            <a:pPr lvl="1"/>
            <a:r>
              <a:rPr lang="en-US" dirty="0"/>
              <a:t>A lot of </a:t>
            </a:r>
            <a:r>
              <a:rPr lang="en-US" b="1" dirty="0"/>
              <a:t>web development</a:t>
            </a:r>
            <a:r>
              <a:rPr lang="en-US" dirty="0"/>
              <a:t> so if you’re not comfortable with that I’d suggest you just watch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60CAF-FE98-0849-BAB2-0D11570E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53" y="2247412"/>
            <a:ext cx="3810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2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9CEF3-DF4F-5649-8904-2A1E67556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EBA1-CB59-AA4E-9ED2-B7AD5AB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TABLES CAN BE WHATEVER I WANT…</a:t>
            </a:r>
          </a:p>
        </p:txBody>
      </p:sp>
    </p:spTree>
    <p:extLst>
      <p:ext uri="{BB962C8B-B14F-4D97-AF65-F5344CB8AC3E}">
        <p14:creationId xmlns:p14="http://schemas.microsoft.com/office/powerpoint/2010/main" val="161299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8C7D-B007-DD46-B226-0B58E4A7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NEW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1CBAE-DE82-8D46-B0F5-058F6C93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97" y="1246815"/>
            <a:ext cx="8827205" cy="55320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708587-5248-9546-B5A2-A88F0AC54084}"/>
              </a:ext>
            </a:extLst>
          </p:cNvPr>
          <p:cNvSpPr/>
          <p:nvPr/>
        </p:nvSpPr>
        <p:spPr>
          <a:xfrm>
            <a:off x="1995854" y="1477108"/>
            <a:ext cx="923192" cy="5627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C59D8-961D-1141-BA57-A9DFB824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E99D2-E61B-4B45-B20D-E7AC2AEF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workshop is…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1F5CE-E9E0-204C-956B-7F9234A4E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presentation to get you </a:t>
            </a:r>
            <a:r>
              <a:rPr lang="en-US" b="1" dirty="0"/>
              <a:t>familiarized </a:t>
            </a:r>
            <a:r>
              <a:rPr lang="en-US" dirty="0"/>
              <a:t>with SQL</a:t>
            </a:r>
          </a:p>
          <a:p>
            <a:pPr lvl="1"/>
            <a:r>
              <a:rPr lang="en-US" dirty="0"/>
              <a:t>A place for you to understand what SQL is and the things it does</a:t>
            </a:r>
          </a:p>
          <a:p>
            <a:r>
              <a:rPr lang="en-US" dirty="0"/>
              <a:t>You’ll gain some ideas of how to use SQL and be a step ahead of those who don’t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3CC61-4707-3142-AA34-D16C15683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this workshop is not…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19F12-7A7B-5E49-B3BF-96D227DB85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course to </a:t>
            </a:r>
            <a:r>
              <a:rPr lang="en-US" b="1" dirty="0"/>
              <a:t>study</a:t>
            </a:r>
            <a:r>
              <a:rPr lang="en-US" dirty="0"/>
              <a:t> SQL</a:t>
            </a:r>
          </a:p>
          <a:p>
            <a:pPr lvl="1"/>
            <a:r>
              <a:rPr lang="en-US" dirty="0"/>
              <a:t>A workshop is </a:t>
            </a:r>
            <a:r>
              <a:rPr lang="en-US" b="1" dirty="0"/>
              <a:t>not a replacement </a:t>
            </a:r>
            <a:r>
              <a:rPr lang="en-US" dirty="0"/>
              <a:t>for a course on relational databases</a:t>
            </a:r>
          </a:p>
          <a:p>
            <a:pPr lvl="2"/>
            <a:r>
              <a:rPr lang="en-US" dirty="0"/>
              <a:t>We skip over a lot of more advanced topics like relational algebra, ER diagrams, the E-R model…</a:t>
            </a:r>
          </a:p>
          <a:p>
            <a:r>
              <a:rPr lang="en-US" dirty="0"/>
              <a:t>Many great courses at UTSC on these topics</a:t>
            </a:r>
          </a:p>
          <a:p>
            <a:pPr lvl="1"/>
            <a:r>
              <a:rPr lang="en-US" dirty="0"/>
              <a:t>CSCC43</a:t>
            </a:r>
          </a:p>
          <a:p>
            <a:pPr lvl="1"/>
            <a:r>
              <a:rPr lang="en-US" dirty="0"/>
              <a:t>CSCC09</a:t>
            </a:r>
          </a:p>
          <a:p>
            <a:pPr lvl="1"/>
            <a:r>
              <a:rPr lang="en-US" dirty="0"/>
              <a:t>CSCB20</a:t>
            </a:r>
          </a:p>
        </p:txBody>
      </p:sp>
    </p:spTree>
    <p:extLst>
      <p:ext uri="{BB962C8B-B14F-4D97-AF65-F5344CB8AC3E}">
        <p14:creationId xmlns:p14="http://schemas.microsoft.com/office/powerpoint/2010/main" val="26531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EFF0-1F2B-1F4D-B6BE-B1355903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F274-DCC2-7B45-BB84-8EF1B61F4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</a:t>
            </a:r>
            <a:r>
              <a:rPr lang="en-US" b="1" dirty="0"/>
              <a:t>SELECT</a:t>
            </a:r>
            <a:r>
              <a:rPr lang="en-US" dirty="0"/>
              <a:t>, we can create tables using queries</a:t>
            </a:r>
          </a:p>
          <a:p>
            <a:r>
              <a:rPr lang="en-US" dirty="0"/>
              <a:t>Tables are created in a </a:t>
            </a:r>
            <a:r>
              <a:rPr lang="en-US" b="1" dirty="0"/>
              <a:t>database</a:t>
            </a:r>
            <a:endParaRPr lang="en-US" dirty="0"/>
          </a:p>
          <a:p>
            <a:pPr lvl="1"/>
            <a:r>
              <a:rPr lang="en-US" dirty="0"/>
              <a:t>A collection of tables together is called a </a:t>
            </a:r>
            <a:r>
              <a:rPr lang="en-US" b="1" dirty="0"/>
              <a:t>schema</a:t>
            </a:r>
            <a:endParaRPr lang="en-US" dirty="0"/>
          </a:p>
          <a:p>
            <a:r>
              <a:rPr lang="en-US" dirty="0"/>
              <a:t>When we create a table, we can assign the columns, their datatypes, any constraints, and any primary/foreign key pairs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21EC-BC3D-914D-82A6-16D0CB75ED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CREATE TABLE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CREATE TABLE</a:t>
            </a:r>
            <a:r>
              <a:rPr lang="en-US" sz="2000" dirty="0">
                <a:latin typeface="Courier" pitchFamily="2" charset="0"/>
              </a:rPr>
              <a:t> [</a:t>
            </a:r>
            <a:r>
              <a:rPr lang="en-US" sz="2000" b="1" dirty="0">
                <a:latin typeface="Courier" pitchFamily="2" charset="0"/>
              </a:rPr>
              <a:t>IF EXISTS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b="1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table (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col1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col2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…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)</a:t>
            </a:r>
            <a:br>
              <a:rPr lang="en-US" sz="2000" dirty="0">
                <a:latin typeface="Courier" pitchFamily="2" charset="0"/>
              </a:rPr>
            </a:br>
            <a:endParaRPr lang="en-US" sz="2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21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E7CE-7F69-9642-A20D-A1F7FDF7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3A01-5A27-A34C-97FC-63435E4C1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INSERT</a:t>
            </a:r>
            <a:r>
              <a:rPr lang="en-US" dirty="0"/>
              <a:t> statement allows us to insert data into a given table</a:t>
            </a:r>
          </a:p>
          <a:p>
            <a:r>
              <a:rPr lang="en-US" dirty="0"/>
              <a:t>You can insert either single records or multiple records</a:t>
            </a:r>
          </a:p>
          <a:p>
            <a:r>
              <a:rPr lang="en-US" dirty="0"/>
              <a:t>The records you add must conform to the constraints you add otherwise they will be rejected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3C06-5755-2446-A7D2-B2DA4BDCA8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INSERT INTO</a:t>
            </a:r>
            <a:r>
              <a:rPr lang="en-US" dirty="0">
                <a:latin typeface="Courier" pitchFamily="2" charset="0"/>
              </a:rPr>
              <a:t> table (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col2, …)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VALUES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(val1,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(val2,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1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1A55-4741-3E48-B751-3F1FAD86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0C2C-6761-5F43-831F-FF92FFEC90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UPDATE</a:t>
            </a:r>
            <a:r>
              <a:rPr lang="en-US" dirty="0"/>
              <a:t> query modifies pre-existing records in a table</a:t>
            </a:r>
          </a:p>
          <a:p>
            <a:r>
              <a:rPr lang="en-US" dirty="0"/>
              <a:t>In practice, the </a:t>
            </a:r>
            <a:r>
              <a:rPr lang="en-US" b="1" dirty="0"/>
              <a:t>UPDATE</a:t>
            </a:r>
            <a:r>
              <a:rPr lang="en-US" dirty="0"/>
              <a:t> query is used sparingly</a:t>
            </a:r>
          </a:p>
          <a:p>
            <a:pPr lvl="1"/>
            <a:r>
              <a:rPr lang="en-US" dirty="0"/>
              <a:t>It is not good practice to manually edit data</a:t>
            </a:r>
          </a:p>
          <a:p>
            <a:pPr lvl="2"/>
            <a:r>
              <a:rPr lang="en-US" dirty="0"/>
              <a:t>With the exception of tables like lookups (which may change over time)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DB432-C35D-B04F-9904-C3AF90A0D5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UPDATE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UPDATE </a:t>
            </a:r>
            <a:r>
              <a:rPr lang="en-US" dirty="0">
                <a:latin typeface="Courier" pitchFamily="2" charset="0"/>
              </a:rPr>
              <a:t>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SET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 = val1,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 = val2,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5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6128-390D-9948-969A-C28974A4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E545-1FA7-4440-98E5-3989F191D6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DELETE</a:t>
            </a:r>
            <a:r>
              <a:rPr lang="en-US" dirty="0"/>
              <a:t> removes a given record from a table</a:t>
            </a:r>
          </a:p>
          <a:p>
            <a:r>
              <a:rPr lang="en-US" dirty="0"/>
              <a:t>The </a:t>
            </a:r>
            <a:r>
              <a:rPr lang="en-US" b="1" dirty="0"/>
              <a:t>DELETE</a:t>
            </a:r>
            <a:r>
              <a:rPr lang="en-US" dirty="0"/>
              <a:t> query is used even more sparingly than </a:t>
            </a:r>
            <a:r>
              <a:rPr lang="en-US" b="1" dirty="0"/>
              <a:t>UPDATE</a:t>
            </a:r>
            <a:endParaRPr lang="en-US" dirty="0"/>
          </a:p>
          <a:p>
            <a:pPr lvl="1"/>
            <a:r>
              <a:rPr lang="en-US" dirty="0"/>
              <a:t>It is generally frowned upon to remove values from a database</a:t>
            </a:r>
          </a:p>
          <a:p>
            <a:pPr lvl="2"/>
            <a:r>
              <a:rPr lang="en-US" dirty="0"/>
              <a:t>It is better to keep records but set them to be invisible to the frontend</a:t>
            </a:r>
          </a:p>
          <a:p>
            <a:r>
              <a:rPr lang="en-US" dirty="0"/>
              <a:t>As you may have guessed, the </a:t>
            </a:r>
            <a:r>
              <a:rPr lang="en-US" b="1" dirty="0"/>
              <a:t>DELETE </a:t>
            </a:r>
            <a:r>
              <a:rPr lang="en-US" dirty="0"/>
              <a:t>query is </a:t>
            </a:r>
            <a:r>
              <a:rPr lang="en-US" b="1" dirty="0">
                <a:solidFill>
                  <a:srgbClr val="FF0000"/>
                </a:solidFill>
              </a:rPr>
              <a:t>dangerous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5BFE-337E-A140-A609-68BB979881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DELETE 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br>
              <a:rPr lang="en-US" dirty="0">
                <a:latin typeface="Courier" pitchFamily="2" charset="0"/>
              </a:rPr>
            </a:b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8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8AB6-4764-5841-AEA3-1B0CEF49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F952-B227-FE4B-BED3-2E8E74E54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ALTER</a:t>
            </a:r>
            <a:r>
              <a:rPr lang="en-US" dirty="0"/>
              <a:t> modifies a table</a:t>
            </a:r>
          </a:p>
          <a:p>
            <a:pPr lvl="1"/>
            <a:r>
              <a:rPr lang="en-US" dirty="0"/>
              <a:t>The word “modify” is very loose</a:t>
            </a:r>
          </a:p>
          <a:p>
            <a:r>
              <a:rPr lang="en-US" dirty="0"/>
              <a:t>Things that you can modify:</a:t>
            </a:r>
          </a:p>
          <a:p>
            <a:pPr lvl="1"/>
            <a:r>
              <a:rPr lang="en-US" dirty="0"/>
              <a:t>The name of a table</a:t>
            </a:r>
          </a:p>
          <a:p>
            <a:pPr lvl="1"/>
            <a:r>
              <a:rPr lang="en-US" dirty="0"/>
              <a:t>The columns in a table</a:t>
            </a:r>
          </a:p>
          <a:p>
            <a:pPr lvl="1"/>
            <a:r>
              <a:rPr lang="en-US" dirty="0"/>
              <a:t>Other advanced things:</a:t>
            </a:r>
          </a:p>
          <a:p>
            <a:pPr lvl="2"/>
            <a:r>
              <a:rPr lang="en-US" dirty="0"/>
              <a:t>Indices</a:t>
            </a:r>
          </a:p>
          <a:p>
            <a:pPr lvl="2"/>
            <a:r>
              <a:rPr lang="en-US" dirty="0"/>
              <a:t>Triggers</a:t>
            </a:r>
          </a:p>
          <a:p>
            <a:pPr lvl="2"/>
            <a:r>
              <a:rPr lang="en-US" dirty="0"/>
              <a:t>Transactions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1354-5CA1-5D4F-9F9A-72C887E1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ALTER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RENAME TO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new_table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ADD COLUMN</a:t>
            </a:r>
            <a:r>
              <a:rPr lang="en-US" dirty="0">
                <a:latin typeface="Courier" pitchFamily="2" charset="0"/>
              </a:rPr>
              <a:t> definition;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4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2F77-54B6-8046-A359-B4F46603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5FB9-D861-0E44-80D1-754C57A64E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DROP</a:t>
            </a:r>
            <a:r>
              <a:rPr lang="en-US" dirty="0"/>
              <a:t> deletes an entire table</a:t>
            </a:r>
          </a:p>
          <a:p>
            <a:pPr lvl="1"/>
            <a:r>
              <a:rPr lang="en-US" dirty="0"/>
              <a:t>Usually used in the beginning of schema creation scripts to clean up the database beforehand</a:t>
            </a:r>
          </a:p>
          <a:p>
            <a:r>
              <a:rPr lang="en-US" b="1" dirty="0"/>
              <a:t>DROP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very dangerous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a table is dropped, its records cannot be recovered!</a:t>
            </a:r>
          </a:p>
          <a:p>
            <a:r>
              <a:rPr lang="en-US" dirty="0"/>
              <a:t>Usually in practice, </a:t>
            </a:r>
            <a:r>
              <a:rPr lang="en-US" b="1" dirty="0"/>
              <a:t>DROP </a:t>
            </a:r>
            <a:r>
              <a:rPr lang="en-US" dirty="0"/>
              <a:t>is used carefully through a </a:t>
            </a:r>
            <a:r>
              <a:rPr lang="en-US" b="1" dirty="0"/>
              <a:t>transaction</a:t>
            </a:r>
            <a:endParaRPr lang="en-US" dirty="0"/>
          </a:p>
          <a:p>
            <a:pPr lvl="1"/>
            <a:r>
              <a:rPr lang="en-US" dirty="0"/>
              <a:t>Sort of like a “test run” before it actually applies on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8906D-676B-3744-8076-3816106CF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DROP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DROP </a:t>
            </a:r>
            <a:r>
              <a:rPr lang="en-US" dirty="0">
                <a:latin typeface="Courier" pitchFamily="2" charset="0"/>
              </a:rPr>
              <a:t>table;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(use this move on your boss if you want to lose your job)</a:t>
            </a:r>
          </a:p>
        </p:txBody>
      </p:sp>
    </p:spTree>
    <p:extLst>
      <p:ext uri="{BB962C8B-B14F-4D97-AF65-F5344CB8AC3E}">
        <p14:creationId xmlns:p14="http://schemas.microsoft.com/office/powerpoint/2010/main" val="1670694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9D94726-4D87-B34B-BD58-1E7BF8EA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8692F7-62F0-D24A-9A52-D1ED52611C69}"/>
              </a:ext>
            </a:extLst>
          </p:cNvPr>
          <p:cNvSpPr txBox="1"/>
          <p:nvPr/>
        </p:nvSpPr>
        <p:spPr>
          <a:xfrm>
            <a:off x="3136392" y="3200400"/>
            <a:ext cx="302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People who don’t know 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2E903-0D44-6644-BBFD-864D68745BD3}"/>
              </a:ext>
            </a:extLst>
          </p:cNvPr>
          <p:cNvSpPr txBox="1"/>
          <p:nvPr/>
        </p:nvSpPr>
        <p:spPr>
          <a:xfrm>
            <a:off x="8135112" y="2319528"/>
            <a:ext cx="302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59075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DB4AE-C19C-234D-ACD0-6F3577EC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EAF244-60A9-CC44-A080-4A81AED3F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</p:spTree>
    <p:extLst>
      <p:ext uri="{BB962C8B-B14F-4D97-AF65-F5344CB8AC3E}">
        <p14:creationId xmlns:p14="http://schemas.microsoft.com/office/powerpoint/2010/main" val="59821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6514-B94F-684A-B25A-46801CA9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0F651-CD94-924F-ADB0-08188988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SQL injection </a:t>
            </a:r>
            <a:r>
              <a:rPr lang="en-US" dirty="0"/>
              <a:t>occurs when a malicious user provides an input that causes your program to </a:t>
            </a:r>
            <a:r>
              <a:rPr lang="en-US" b="1" dirty="0"/>
              <a:t>unwittingly run SQL code</a:t>
            </a:r>
          </a:p>
          <a:p>
            <a:pPr lvl="1"/>
            <a:r>
              <a:rPr lang="en-US" dirty="0"/>
              <a:t>I intentionally made the </a:t>
            </a:r>
            <a:r>
              <a:rPr lang="en-US" dirty="0" err="1"/>
              <a:t>Pokédex</a:t>
            </a:r>
            <a:r>
              <a:rPr lang="en-US" dirty="0"/>
              <a:t> vulnerable to SQL injection!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the past, SQL injection was one of the most common web attacks</a:t>
            </a:r>
          </a:p>
          <a:p>
            <a:pPr lvl="1"/>
            <a:r>
              <a:rPr lang="en-US" dirty="0"/>
              <a:t>Nowadays, more people are aware of it so it occurs less often…</a:t>
            </a:r>
          </a:p>
        </p:txBody>
      </p:sp>
    </p:spTree>
    <p:extLst>
      <p:ext uri="{BB962C8B-B14F-4D97-AF65-F5344CB8AC3E}">
        <p14:creationId xmlns:p14="http://schemas.microsoft.com/office/powerpoint/2010/main" val="1403732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264D-6F78-B341-B5A0-3F11E331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9C39-1387-A347-989F-1D196AE9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Typically, a </a:t>
            </a:r>
            <a:r>
              <a:rPr lang="en-US" sz="1100" dirty="0"/>
              <a:t>(bad)  </a:t>
            </a:r>
            <a:r>
              <a:rPr lang="en-US" dirty="0"/>
              <a:t>programmer will write code with </a:t>
            </a:r>
            <a:r>
              <a:rPr lang="en-US" b="1" dirty="0"/>
              <a:t>unsanitary input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sql</a:t>
            </a:r>
            <a:r>
              <a:rPr lang="en-US" dirty="0">
                <a:latin typeface="Courier" pitchFamily="2" charset="0"/>
              </a:rPr>
              <a:t> = “”“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SELECT * FROM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WHERE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id = {id}</a:t>
            </a:r>
            <a:br>
              <a:rPr lang="en-US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”””.format(id=</a:t>
            </a:r>
            <a:r>
              <a:rPr lang="en-US" dirty="0" err="1">
                <a:latin typeface="Courier" pitchFamily="2" charset="0"/>
              </a:rPr>
              <a:t>input_id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Typically, this will not cause an issue however if the user is up to no good…</a:t>
            </a:r>
          </a:p>
        </p:txBody>
      </p:sp>
    </p:spTree>
    <p:extLst>
      <p:ext uri="{BB962C8B-B14F-4D97-AF65-F5344CB8AC3E}">
        <p14:creationId xmlns:p14="http://schemas.microsoft.com/office/powerpoint/2010/main" val="384926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C3816-E5B4-D349-80C5-B983457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FOLLOWING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EB671-EF83-4041-A5DB-1A19FC57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Starter code: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3"/>
              </a:rPr>
              <a:t>https://github.com/mstrzhang/sql-lecture</a:t>
            </a:r>
            <a:r>
              <a:rPr lang="en-US" sz="1800" dirty="0"/>
              <a:t> to download slides and starter code to follow along</a:t>
            </a:r>
          </a:p>
          <a:p>
            <a:pPr lvl="1"/>
            <a:r>
              <a:rPr lang="en-US" sz="1800" dirty="0"/>
              <a:t>Click on </a:t>
            </a:r>
            <a:r>
              <a:rPr lang="en-US" sz="1800" b="1" dirty="0"/>
              <a:t>Clone or Download</a:t>
            </a:r>
            <a:r>
              <a:rPr lang="en-US" sz="1800" dirty="0"/>
              <a:t> and in the pop-up select the </a:t>
            </a:r>
            <a:r>
              <a:rPr lang="en-US" sz="1800" b="1" dirty="0"/>
              <a:t>Download ZIP</a:t>
            </a:r>
            <a:r>
              <a:rPr lang="en-US" sz="1800" dirty="0"/>
              <a:t> option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/>
              <a:t>SQLite: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4"/>
              </a:rPr>
              <a:t>https://sqlitebrowser.org/</a:t>
            </a:r>
            <a:r>
              <a:rPr lang="en-US" sz="1800" dirty="0"/>
              <a:t> to download the SQLite browser</a:t>
            </a:r>
          </a:p>
          <a:p>
            <a:pPr lvl="1"/>
            <a:r>
              <a:rPr lang="en-US" sz="1800" dirty="0"/>
              <a:t>Follow the instructions for installation on whatever operating system you’re running</a:t>
            </a:r>
          </a:p>
          <a:p>
            <a:pPr lvl="1"/>
            <a:endParaRPr lang="en-US" sz="1800" dirty="0"/>
          </a:p>
          <a:p>
            <a:r>
              <a:rPr lang="en-US" sz="2400" dirty="0"/>
              <a:t>Python:</a:t>
            </a:r>
          </a:p>
          <a:p>
            <a:pPr lvl="1"/>
            <a:r>
              <a:rPr lang="en-US" sz="1800" dirty="0"/>
              <a:t>You only need this if you’re following along with the “secret project”</a:t>
            </a:r>
          </a:p>
          <a:p>
            <a:pPr lvl="1"/>
            <a:r>
              <a:rPr lang="en-US" sz="1800" dirty="0"/>
              <a:t>We will be using </a:t>
            </a:r>
            <a:r>
              <a:rPr lang="en-US" sz="1800" dirty="0">
                <a:hlinkClick r:id="rId5"/>
              </a:rPr>
              <a:t>Python 3.7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73DB3-10DC-0E4F-A5B5-C4BFCE6746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073445"/>
            <a:ext cx="5898128" cy="510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16AE-D22C-D24D-A75C-A656F4E7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356F-51B7-7D45-97CC-F1768865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Instead of providing a valid input, the user provides an input that will </a:t>
            </a:r>
            <a:r>
              <a:rPr lang="en-US" b="1" dirty="0"/>
              <a:t>close</a:t>
            </a:r>
            <a:r>
              <a:rPr lang="en-US" dirty="0"/>
              <a:t> the intended query and allow them to add additional SQL code the program will run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</a:t>
            </a:r>
            <a:r>
              <a:rPr lang="en-US" dirty="0">
                <a:latin typeface="Courier" pitchFamily="2" charset="0"/>
              </a:rPr>
              <a:t>id</a:t>
            </a:r>
            <a:r>
              <a:rPr lang="en-US" dirty="0"/>
              <a:t> was equal to the following string: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“105; DROP TABLE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;”</a:t>
            </a: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would end up running the following query: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SELECT * FROM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WHERE id = 105;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DROP TABLE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  <a:p>
            <a:pPr marL="0" indent="0" algn="ctr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(see the problem?)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05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745C-B98D-7F47-938D-92FF55D6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1691-E5B0-734C-80B5-BA24A19B2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2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You aren’t limited to causing </a:t>
            </a:r>
            <a:r>
              <a:rPr lang="en-US" b="1" dirty="0"/>
              <a:t>destruction</a:t>
            </a:r>
            <a:r>
              <a:rPr lang="en-US" dirty="0"/>
              <a:t> with SQL injection. You can also </a:t>
            </a:r>
            <a:r>
              <a:rPr lang="en-US" b="1" dirty="0"/>
              <a:t>reveal confidential information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</a:rPr>
              <a:t>sql</a:t>
            </a:r>
            <a:r>
              <a:rPr lang="en-CA" sz="2400" dirty="0">
                <a:latin typeface="Courier" pitchFamily="2" charset="0"/>
              </a:rPr>
              <a:t> = 'SELECT * FROM Users WHERE Name =”’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  + </a:t>
            </a:r>
            <a:r>
              <a:rPr lang="en-CA" sz="2400" dirty="0" err="1">
                <a:latin typeface="Courier" pitchFamily="2" charset="0"/>
              </a:rPr>
              <a:t>uName</a:t>
            </a:r>
            <a:r>
              <a:rPr lang="en-CA" sz="2400" dirty="0">
                <a:latin typeface="Courier" pitchFamily="2" charset="0"/>
              </a:rPr>
              <a:t> + '" AND Pass ="' + </a:t>
            </a:r>
            <a:r>
              <a:rPr lang="en-CA" sz="2400" dirty="0" err="1">
                <a:latin typeface="Courier" pitchFamily="2" charset="0"/>
              </a:rPr>
              <a:t>uPass</a:t>
            </a:r>
            <a:r>
              <a:rPr lang="en-CA" sz="2400" dirty="0">
                <a:latin typeface="Courier" pitchFamily="2" charset="0"/>
              </a:rPr>
              <a:t> + ‘”’</a:t>
            </a:r>
            <a:endParaRPr lang="en-CA" sz="2400" b="1" dirty="0">
              <a:latin typeface="Courier" pitchFamily="2" charset="0"/>
            </a:endParaRPr>
          </a:p>
          <a:p>
            <a:pPr marL="0" indent="0">
              <a:buNone/>
            </a:pPr>
            <a:endParaRPr lang="en-CA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Suppose the user input the following values: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uName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  <a:br>
              <a:rPr lang="en-CA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uPass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</a:p>
          <a:p>
            <a:pPr marL="0" indent="0" algn="ctr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The query ends up becoming: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000" dirty="0">
                <a:latin typeface="Courier" pitchFamily="2" charset="0"/>
              </a:rPr>
              <a:t>SELECT * FROM Users WHERE Name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”1=1"</a:t>
            </a:r>
            <a:r>
              <a:rPr lang="en-CA" sz="2000" dirty="0">
                <a:latin typeface="Courier" pitchFamily="2" charset="0"/>
              </a:rPr>
              <a:t> AND Pass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”1=1”</a:t>
            </a:r>
          </a:p>
          <a:p>
            <a:pPr marL="0" indent="0" algn="ctr">
              <a:buNone/>
            </a:pPr>
            <a:r>
              <a:rPr lang="en-CA" sz="13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(this is always TRUE and returns everything)</a:t>
            </a:r>
          </a:p>
        </p:txBody>
      </p:sp>
    </p:spTree>
    <p:extLst>
      <p:ext uri="{BB962C8B-B14F-4D97-AF65-F5344CB8AC3E}">
        <p14:creationId xmlns:p14="http://schemas.microsoft.com/office/powerpoint/2010/main" val="1562590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E3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C4AE8-0640-4248-BF7D-85F2169A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DO YOUR PROTECT YOURSELF?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9FB2-5762-AF45-915B-3991DACBF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87C9-9E70-5D4D-AF0A-E1E82DAF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The number one strategy of protection is to </a:t>
            </a:r>
            <a:r>
              <a:rPr lang="en-US" sz="1900" b="1">
                <a:solidFill>
                  <a:srgbClr val="FFFFFF"/>
                </a:solidFill>
              </a:rPr>
              <a:t>sanitize your inputs</a:t>
            </a:r>
            <a:endParaRPr lang="en-US" sz="1900">
              <a:solidFill>
                <a:srgbClr val="FFFFFF"/>
              </a:solidFill>
            </a:endParaRP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check the inputs that you get from the user</a:t>
            </a:r>
          </a:p>
          <a:p>
            <a:pPr lvl="2"/>
            <a:r>
              <a:rPr lang="en-US" sz="1900">
                <a:solidFill>
                  <a:srgbClr val="FFFFFF"/>
                </a:solidFill>
              </a:rPr>
              <a:t>You should </a:t>
            </a:r>
            <a:r>
              <a:rPr lang="en-US" sz="1900" b="1">
                <a:solidFill>
                  <a:srgbClr val="FFFFFF"/>
                </a:solidFill>
              </a:rPr>
              <a:t>NEVER</a:t>
            </a:r>
            <a:r>
              <a:rPr lang="en-US" sz="1900">
                <a:solidFill>
                  <a:srgbClr val="FFFFFF"/>
                </a:solidFill>
              </a:rPr>
              <a:t> trust the user to be a trustworthy person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put quotations around </a:t>
            </a:r>
            <a:r>
              <a:rPr lang="en-US" sz="1900" b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input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Most frameworks have a way of preventing this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It’s a </a:t>
            </a:r>
            <a:r>
              <a:rPr lang="en-US" sz="1900" b="1">
                <a:solidFill>
                  <a:srgbClr val="FFFFFF"/>
                </a:solidFill>
              </a:rPr>
              <a:t>MAJOR</a:t>
            </a:r>
            <a:r>
              <a:rPr lang="en-US" sz="1900">
                <a:solidFill>
                  <a:srgbClr val="FFFFFF"/>
                </a:solidFill>
              </a:rPr>
              <a:t> oopsie if you fall for this in 2019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28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D2D70-921F-814F-A5AE-BD3B2A9F3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D2D14-0AF9-7842-86AA-F73CAACF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THAT’S IT FOR ME</a:t>
            </a:r>
          </a:p>
        </p:txBody>
      </p:sp>
    </p:spTree>
    <p:extLst>
      <p:ext uri="{BB962C8B-B14F-4D97-AF65-F5344CB8AC3E}">
        <p14:creationId xmlns:p14="http://schemas.microsoft.com/office/powerpoint/2010/main" val="357898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859A-CE44-3945-B249-273F13E2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FROM ME?</a:t>
            </a:r>
          </a:p>
        </p:txBody>
      </p:sp>
      <p:pic>
        <p:nvPicPr>
          <p:cNvPr id="8" name="Content Placeholder 7" descr="A close up of a nest&#13;&#10;&#13;&#10;Description automatically generated">
            <a:extLst>
              <a:ext uri="{FF2B5EF4-FFF2-40B4-BE49-F238E27FC236}">
                <a16:creationId xmlns:a16="http://schemas.microsoft.com/office/drawing/2014/main" id="{B0C07A9A-5CA6-F549-8C87-CCAA1B2AD8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5181600" cy="373027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BC03A-F90D-2640-8D8E-AEB0EE40F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INSTAGRAM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4"/>
              </a:rPr>
              <a:t>https://instagram.com/mstr_zhang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b="1" dirty="0"/>
              <a:t>LINKEDIN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5"/>
              </a:rPr>
              <a:t>https://www.linkedin.com/in/mstrzhang/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GITHUB: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mstrzhang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WEBSITE:</a:t>
            </a:r>
            <a:endParaRPr lang="en-US" dirty="0"/>
          </a:p>
          <a:p>
            <a:pPr lvl="1"/>
            <a:r>
              <a:rPr lang="en-US" sz="2000" dirty="0">
                <a:hlinkClick r:id="rId6"/>
              </a:rPr>
              <a:t>https://www.mstrzhang.github.io</a:t>
            </a:r>
            <a:endParaRPr lang="en-US" sz="2000" dirty="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1500" dirty="0"/>
              <a:t>(perhaps catch me in my next film)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47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5B94-EF02-434D-9155-4AB04481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0474-D404-4543-8161-61CA1CDB1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up the </a:t>
            </a:r>
            <a:r>
              <a:rPr lang="en-US" b="1" dirty="0"/>
              <a:t>DB Browser for SQLite</a:t>
            </a:r>
            <a:endParaRPr lang="en-US" dirty="0"/>
          </a:p>
          <a:p>
            <a:r>
              <a:rPr lang="en-US" dirty="0"/>
              <a:t>Click in the top left corner on </a:t>
            </a:r>
            <a:r>
              <a:rPr lang="en-US" b="1" dirty="0"/>
              <a:t>Open Database</a:t>
            </a:r>
            <a:endParaRPr lang="en-US" dirty="0"/>
          </a:p>
          <a:p>
            <a:r>
              <a:rPr lang="en-US" dirty="0"/>
              <a:t>Navigate to the database file </a:t>
            </a:r>
            <a:r>
              <a:rPr lang="en-US" b="1" dirty="0"/>
              <a:t>database.db</a:t>
            </a:r>
            <a:r>
              <a:rPr lang="en-US" dirty="0"/>
              <a:t> to open the file</a:t>
            </a:r>
          </a:p>
          <a:p>
            <a:r>
              <a:rPr lang="en-US" dirty="0"/>
              <a:t>Click </a:t>
            </a:r>
            <a:r>
              <a:rPr lang="en-US" b="1" dirty="0"/>
              <a:t>Browse Data</a:t>
            </a:r>
            <a:r>
              <a:rPr lang="en-US" dirty="0"/>
              <a:t> to see the contents of the tables</a:t>
            </a:r>
          </a:p>
        </p:txBody>
      </p:sp>
      <p:pic>
        <p:nvPicPr>
          <p:cNvPr id="6" name="Content Placeholder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873511DA-C188-CE4D-B51C-AD7683935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5844" y="1690688"/>
            <a:ext cx="6594567" cy="4132848"/>
          </a:xfrm>
        </p:spPr>
      </p:pic>
    </p:spTree>
    <p:extLst>
      <p:ext uri="{BB962C8B-B14F-4D97-AF65-F5344CB8AC3E}">
        <p14:creationId xmlns:p14="http://schemas.microsoft.com/office/powerpoint/2010/main" val="242426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D13973CB-0897-BB46-A4F1-72C4035C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05AA16-3050-9F49-BE6F-767AEB06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JUMP INTO IT…</a:t>
            </a:r>
          </a:p>
        </p:txBody>
      </p:sp>
    </p:spTree>
    <p:extLst>
      <p:ext uri="{BB962C8B-B14F-4D97-AF65-F5344CB8AC3E}">
        <p14:creationId xmlns:p14="http://schemas.microsoft.com/office/powerpoint/2010/main" val="404746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4B3FA-16C7-624A-BBF9-B5BD1F7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A QUICK </a:t>
            </a:r>
            <a:r>
              <a:rPr lang="en-US" sz="1800" dirty="0"/>
              <a:t>(but hopefully not too boring) </a:t>
            </a:r>
            <a:r>
              <a:rPr lang="en-US" sz="3700" dirty="0"/>
              <a:t>HISTORY OF SQL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3B399-5766-2642-BB9F-FBC68AEF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609851"/>
            <a:ext cx="5127029" cy="270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the past, there were </a:t>
            </a:r>
            <a:r>
              <a:rPr lang="en-US" sz="2000" b="1" dirty="0"/>
              <a:t>files</a:t>
            </a:r>
            <a:endParaRPr lang="en-US" sz="2000" dirty="0"/>
          </a:p>
          <a:p>
            <a:pPr lvl="1"/>
            <a:r>
              <a:rPr lang="en-US" sz="2000" dirty="0"/>
              <a:t>Crummy way of storing and retrieving data</a:t>
            </a:r>
          </a:p>
          <a:p>
            <a:r>
              <a:rPr lang="en-US" sz="2000" dirty="0"/>
              <a:t>Edgar F. Codd creates the </a:t>
            </a:r>
            <a:r>
              <a:rPr lang="en-US" sz="2000" b="1" dirty="0"/>
              <a:t>relational model</a:t>
            </a:r>
            <a:endParaRPr lang="en-US" sz="2000" dirty="0"/>
          </a:p>
          <a:p>
            <a:r>
              <a:rPr lang="en-US" sz="2000" dirty="0"/>
              <a:t>Computer scientists from </a:t>
            </a:r>
            <a:r>
              <a:rPr lang="en-US" sz="2000" b="1" dirty="0"/>
              <a:t>IBM</a:t>
            </a:r>
            <a:r>
              <a:rPr lang="en-US" sz="2000" dirty="0"/>
              <a:t> create the first version of </a:t>
            </a:r>
            <a:r>
              <a:rPr lang="en-US" sz="2000" b="1" dirty="0"/>
              <a:t>SQL</a:t>
            </a:r>
            <a:r>
              <a:rPr lang="en-US" sz="2000" dirty="0"/>
              <a:t> that will become what we use today</a:t>
            </a:r>
          </a:p>
          <a:p>
            <a:pPr lvl="1"/>
            <a:r>
              <a:rPr lang="en-US" sz="2000" dirty="0"/>
              <a:t>And the rest is history…</a:t>
            </a:r>
          </a:p>
        </p:txBody>
      </p:sp>
      <p:pic>
        <p:nvPicPr>
          <p:cNvPr id="16" name="Picture 1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0E081894-FD71-6F49-B818-D04F80A2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323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9307-1DE8-3B42-944F-A54E01E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SQL?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82EA-8334-E345-9F9C-0FEEF7EAB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SQL = </a:t>
            </a:r>
            <a:r>
              <a:rPr lang="en-US" sz="2400" b="1" dirty="0"/>
              <a:t>S</a:t>
            </a:r>
            <a:r>
              <a:rPr lang="en-US" sz="2400" dirty="0"/>
              <a:t>tructured </a:t>
            </a:r>
            <a:r>
              <a:rPr lang="en-US" sz="2400" b="1" dirty="0"/>
              <a:t>Q</a:t>
            </a:r>
            <a:r>
              <a:rPr lang="en-US" sz="2400" dirty="0"/>
              <a:t>uery </a:t>
            </a:r>
            <a:r>
              <a:rPr lang="en-US" sz="2400" b="1" dirty="0"/>
              <a:t>L</a:t>
            </a:r>
            <a:r>
              <a:rPr lang="en-US" sz="2400" dirty="0"/>
              <a:t>anguage</a:t>
            </a:r>
          </a:p>
          <a:p>
            <a:pPr lvl="1"/>
            <a:r>
              <a:rPr lang="en-US" sz="2000" dirty="0"/>
              <a:t>A simple and organized way of </a:t>
            </a:r>
            <a:r>
              <a:rPr lang="en-US" sz="2000" b="1" dirty="0"/>
              <a:t>inserting</a:t>
            </a:r>
            <a:r>
              <a:rPr lang="en-US" sz="2000" dirty="0"/>
              <a:t> and </a:t>
            </a:r>
            <a:r>
              <a:rPr lang="en-US" sz="2000" b="1" dirty="0"/>
              <a:t>retrieving </a:t>
            </a:r>
            <a:r>
              <a:rPr lang="en-US" sz="2000" dirty="0"/>
              <a:t>information from a </a:t>
            </a:r>
            <a:r>
              <a:rPr lang="en-US" sz="2000" b="1" dirty="0"/>
              <a:t>database</a:t>
            </a:r>
          </a:p>
          <a:p>
            <a:pPr lvl="1"/>
            <a:endParaRPr lang="en-US" sz="2000" b="1" dirty="0"/>
          </a:p>
          <a:p>
            <a:r>
              <a:rPr lang="en-US" sz="2400" dirty="0"/>
              <a:t>Common queries: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INSERT</a:t>
            </a:r>
          </a:p>
          <a:p>
            <a:pPr lvl="1"/>
            <a:r>
              <a:rPr lang="en-US" sz="2000" dirty="0"/>
              <a:t>UPDATE</a:t>
            </a:r>
          </a:p>
          <a:p>
            <a:pPr lvl="1"/>
            <a:r>
              <a:rPr lang="en-US" sz="2000" dirty="0"/>
              <a:t>DELETE</a:t>
            </a:r>
          </a:p>
          <a:p>
            <a:pPr lvl="1"/>
            <a:r>
              <a:rPr lang="en-US" sz="2000" dirty="0"/>
              <a:t>CREATE</a:t>
            </a:r>
          </a:p>
          <a:p>
            <a:pPr lvl="1"/>
            <a:r>
              <a:rPr lang="en-US" sz="2000" dirty="0"/>
              <a:t>DROP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54639-1D68-6B49-AEC9-464D2DC3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03438"/>
            <a:ext cx="5181601" cy="2196000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 WITH</a:t>
            </a:r>
            <a:r>
              <a:rPr lang="en-CA" sz="2400" dirty="0">
                <a:latin typeface="Courier" pitchFamily="2" charset="0"/>
              </a:rPr>
              <a:t> T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	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CA" sz="2400" dirty="0">
                <a:latin typeface="Courier" pitchFamily="2" charset="0"/>
              </a:rPr>
              <a:t> (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SELECT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TOP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>
                <a:solidFill>
                  <a:srgbClr val="7030A0"/>
                </a:solidFill>
                <a:latin typeface="Courier" pitchFamily="2" charset="0"/>
              </a:rPr>
              <a:t>50</a:t>
            </a:r>
            <a:r>
              <a:rPr lang="en-CA" sz="2400" dirty="0">
                <a:latin typeface="Courier" pitchFamily="2" charset="0"/>
              </a:rPr>
              <a:t> *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 err="1">
                <a:latin typeface="Courier" pitchFamily="2" charset="0"/>
              </a:rPr>
              <a:t>springfield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ORDER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BY</a:t>
            </a:r>
            <a:r>
              <a:rPr lang="en-CA" sz="2400" dirty="0">
                <a:latin typeface="Courier" pitchFamily="2" charset="0"/>
              </a:rPr>
              <a:t> id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DESC</a:t>
            </a:r>
            <a:r>
              <a:rPr lang="en-CA" sz="2400" dirty="0">
                <a:latin typeface="Courier" pitchFamily="2" charset="0"/>
              </a:rPr>
              <a:t>)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DELETE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dirty="0">
                <a:latin typeface="Courier" pitchFamily="2" charset="0"/>
              </a:rPr>
              <a:t>T 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146A-BCAC-1D41-A455-5520EF94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39" y="3993523"/>
            <a:ext cx="3236597" cy="34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3344</Words>
  <Application>Microsoft Macintosh PowerPoint</Application>
  <PresentationFormat>Widescreen</PresentationFormat>
  <Paragraphs>663</Paragraphs>
  <Slides>54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</vt:lpstr>
      <vt:lpstr>Office Theme</vt:lpstr>
      <vt:lpstr>Getting SPICY with SQL</vt:lpstr>
      <vt:lpstr>A LITTLE BIT ABOUT ME…</vt:lpstr>
      <vt:lpstr>TODAY’S AGENDA</vt:lpstr>
      <vt:lpstr>BEFORE WE GET STARTED…</vt:lpstr>
      <vt:lpstr>FOLLOWING ALONG?</vt:lpstr>
      <vt:lpstr>SETTING UP THE DATABASE</vt:lpstr>
      <vt:lpstr>LET’S JUMP INTO IT…</vt:lpstr>
      <vt:lpstr>A QUICK (but hopefully not too boring) HISTORY OF SQL</vt:lpstr>
      <vt:lpstr>WHAT THE HECK IS SQL? </vt:lpstr>
      <vt:lpstr>WHY SHOULD I LEARN THIS MUMBO JUMBO?</vt:lpstr>
      <vt:lpstr>WHAT CAN YOU EVEN DO WITH SQL?</vt:lpstr>
      <vt:lpstr>THE SELECT STATEMENT</vt:lpstr>
      <vt:lpstr>RELATIONS</vt:lpstr>
      <vt:lpstr>THE SELECT STATEMENT</vt:lpstr>
      <vt:lpstr>ORDER BY</vt:lpstr>
      <vt:lpstr>DISTINCT</vt:lpstr>
      <vt:lpstr>THE WHERE CLAUSE</vt:lpstr>
      <vt:lpstr>COMPARISONS</vt:lpstr>
      <vt:lpstr>YOU NOW KNOW THE ABSOLUTE BASICS OF SQL</vt:lpstr>
      <vt:lpstr>JOINS</vt:lpstr>
      <vt:lpstr>SQL JOIN</vt:lpstr>
      <vt:lpstr>PRIMARY AND FOREIGN KEYS</vt:lpstr>
      <vt:lpstr>JOIN TYPES</vt:lpstr>
      <vt:lpstr>INNER JOIN</vt:lpstr>
      <vt:lpstr>LEFT JOIN</vt:lpstr>
      <vt:lpstr>CROSS JOIN</vt:lpstr>
      <vt:lpstr>SELF JOIN</vt:lpstr>
      <vt:lpstr>THAT’S ENOUGH JOINS FOR TODAY…</vt:lpstr>
      <vt:lpstr>INTERMEDIATE SQL</vt:lpstr>
      <vt:lpstr>GROUP BY</vt:lpstr>
      <vt:lpstr>HAVING</vt:lpstr>
      <vt:lpstr>UNION</vt:lpstr>
      <vt:lpstr>CASE</vt:lpstr>
      <vt:lpstr>SUBQUERIES</vt:lpstr>
      <vt:lpstr>SELECT QUERIES ARE GONE!</vt:lpstr>
      <vt:lpstr>THE SECRET PROJECT…</vt:lpstr>
      <vt:lpstr>DAS POKËDÅX</vt:lpstr>
      <vt:lpstr>TABLES CAN BE WHATEVER I WANT…</vt:lpstr>
      <vt:lpstr>CREATE A NEW DATABASE</vt:lpstr>
      <vt:lpstr>CREATE TABLE</vt:lpstr>
      <vt:lpstr>INSERT</vt:lpstr>
      <vt:lpstr>UPDATE</vt:lpstr>
      <vt:lpstr>DELETE</vt:lpstr>
      <vt:lpstr>ALTER</vt:lpstr>
      <vt:lpstr>DROP</vt:lpstr>
      <vt:lpstr>PowerPoint Presentation</vt:lpstr>
      <vt:lpstr>ONE LAST THING…</vt:lpstr>
      <vt:lpstr>SQL INJECTION</vt:lpstr>
      <vt:lpstr>WHY IT HAPPENS?</vt:lpstr>
      <vt:lpstr>THE ATTACK</vt:lpstr>
      <vt:lpstr>HACKERMAN</vt:lpstr>
      <vt:lpstr>HOW DO YOUR PROTECT YOURSELF?</vt:lpstr>
      <vt:lpstr>THAT’S IT FOR ME</vt:lpstr>
      <vt:lpstr>WANT MORE FROM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SPICY with SQL</dc:title>
  <dc:creator>Kevin Zhang</dc:creator>
  <cp:lastModifiedBy>Kevin Zhang</cp:lastModifiedBy>
  <cp:revision>4</cp:revision>
  <dcterms:created xsi:type="dcterms:W3CDTF">2019-02-07T06:34:04Z</dcterms:created>
  <dcterms:modified xsi:type="dcterms:W3CDTF">2019-02-07T07:12:12Z</dcterms:modified>
</cp:coreProperties>
</file>